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Amatic SC"/>
      <p:regular r:id="rId37"/>
      <p:bold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Raleway Extra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44" Type="http://schemas.openxmlformats.org/officeDocument/2006/relationships/font" Target="fonts/RalewayExtraLight-bold.fntdata"/><Relationship Id="rId21" Type="http://schemas.openxmlformats.org/officeDocument/2006/relationships/slide" Target="slides/slide16.xml"/><Relationship Id="rId43" Type="http://schemas.openxmlformats.org/officeDocument/2006/relationships/font" Target="fonts/RalewayExtraLight-regular.fntdata"/><Relationship Id="rId24" Type="http://schemas.openxmlformats.org/officeDocument/2006/relationships/slide" Target="slides/slide19.xml"/><Relationship Id="rId46" Type="http://schemas.openxmlformats.org/officeDocument/2006/relationships/font" Target="fonts/RalewayExtraLight-boldItalic.fntdata"/><Relationship Id="rId23" Type="http://schemas.openxmlformats.org/officeDocument/2006/relationships/slide" Target="slides/slide18.xml"/><Relationship Id="rId45" Type="http://schemas.openxmlformats.org/officeDocument/2006/relationships/font" Target="fonts/RalewayExtra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37" Type="http://schemas.openxmlformats.org/officeDocument/2006/relationships/font" Target="fonts/AmaticSC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AmaticS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immagine impatto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87508e2a5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87508e2a5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87508e2a5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87508e2a5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87508e2a5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87508e2a5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87508e2a5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687508e2a5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87508e2a5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87508e2a5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a73ac397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a73ac397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87508e2a5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87508e2a5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87508e2a5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687508e2a5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87508e2a5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687508e2a5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87508e2a5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687508e2a5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87508e2a5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87508e2a5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87508e2a5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87508e2a5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Conflitto di interessi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a1c8a3ea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a1c8a3ea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88155a4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b88155a4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Soldi a palate ma non se cade a pezzi o comprare gessi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Scatto </a:t>
            </a:r>
            <a:r>
              <a:rPr lang="it"/>
              <a:t>carriera in base a competenze informatiche. Io preferivo il professor keating per mio figlio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88155a4c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88155a4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a73ac397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ba73ac397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9e9b4520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9e9b4520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9e9b4520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b9e9b4520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a00efc9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a00efc9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Cappello da </a:t>
            </a:r>
            <a:r>
              <a:rPr lang="it"/>
              <a:t>ingegnere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7ecc6a5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7ecc6a5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372c2580601bf0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372c2580601bf0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/>
              <a:t>mostrare al volo qualche slide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/>
              <a:t>commentare che i video mostrano l’aula del Senato quasi vuota, più vuota di quella di oggi: proprio per evidenziare quanto sono sensibili al futuro dei bambini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87508e2a5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87508e2a5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a73ac397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a73ac397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a73ac397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a73ac397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87508e2a5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87508e2a5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87508e2a5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87508e2a5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1">
  <p:cSld name="TITLE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13100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kuola.net/scuola/svezia-stop-digitale-si-torna-a-carta-e-penna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gC_z62NNzto" TargetMode="External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nrr.istruzione.it/wp-content/uploads/2022/07/PIANO_SCUOLA_4.0_VERSIONE_GRAFICA.pdf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nrr.istruzione.it/wp-content/uploads/2022/07/PIANO_SCUOLA_4.0_VERSIONE_GRAFICA.pdf" TargetMode="External"/><Relationship Id="rId4" Type="http://schemas.openxmlformats.org/officeDocument/2006/relationships/hyperlink" Target="http://drive.google.com/file/d/1HOSO9nYLdnipXeNcz0yFb3O2OhZ6Quz8/view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youtu.be/itJ0pFGJAYY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enato.it/Leg18/3545?indagine=16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L’impatto del </a:t>
            </a:r>
            <a:r>
              <a:rPr lang="it">
                <a:solidFill>
                  <a:schemeClr val="accent3"/>
                </a:solidFill>
              </a:rPr>
              <a:t>digitale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sulla </a:t>
            </a:r>
            <a:r>
              <a:rPr lang="it">
                <a:solidFill>
                  <a:schemeClr val="dk1"/>
                </a:solidFill>
              </a:rPr>
              <a:t>s</a:t>
            </a:r>
            <a:r>
              <a:rPr lang="it">
                <a:solidFill>
                  <a:schemeClr val="dk1"/>
                </a:solidFill>
              </a:rPr>
              <a:t>cuola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Quale futuro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i nostri bambini, per i nostri ragazzi?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Paolo Moderato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702575" y="1584800"/>
            <a:ext cx="5147400" cy="34281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« … i genitori molto spesso non hanno la capacità di cogliere la </a:t>
            </a:r>
            <a:r>
              <a:rPr b="1" i="1" lang="it" sz="1200">
                <a:solidFill>
                  <a:srgbClr val="000000"/>
                </a:solidFill>
              </a:rPr>
              <a:t>pericolosità</a:t>
            </a:r>
            <a:r>
              <a:rPr i="1" lang="it" sz="1200">
                <a:solidFill>
                  <a:srgbClr val="000000"/>
                </a:solidFill>
              </a:rPr>
              <a:t> dell’affidare ai propri figli questi strumenti (penso ai bambini piccoli) ... 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l’</a:t>
            </a:r>
            <a:r>
              <a:rPr b="1" i="1" lang="it" sz="1200">
                <a:solidFill>
                  <a:srgbClr val="000000"/>
                </a:solidFill>
              </a:rPr>
              <a:t>assunzione di responsabilità</a:t>
            </a:r>
            <a:r>
              <a:rPr i="1" lang="it" sz="1200">
                <a:solidFill>
                  <a:srgbClr val="000000"/>
                </a:solidFill>
              </a:rPr>
              <a:t> significa la consapevolezza del danno che in questo modo noi apportiamo ai nostri figli ... 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" sz="1200">
                <a:solidFill>
                  <a:srgbClr val="000000"/>
                </a:solidFill>
              </a:rPr>
              <a:t>… </a:t>
            </a:r>
            <a:r>
              <a:rPr i="1" lang="it" sz="1200">
                <a:solidFill>
                  <a:srgbClr val="000000"/>
                </a:solidFill>
              </a:rPr>
              <a:t>il controllo lo prende il meccanismo, che è diabolico perché </a:t>
            </a:r>
            <a:r>
              <a:rPr b="1" i="1" lang="it" sz="1200">
                <a:solidFill>
                  <a:srgbClr val="000000"/>
                </a:solidFill>
              </a:rPr>
              <a:t>crea dipendenza</a:t>
            </a:r>
            <a:r>
              <a:rPr i="1" lang="it" sz="1200">
                <a:solidFill>
                  <a:srgbClr val="000000"/>
                </a:solidFill>
              </a:rPr>
              <a:t>, perché crea </a:t>
            </a:r>
            <a:r>
              <a:rPr b="1" i="1" lang="it" sz="1200">
                <a:solidFill>
                  <a:srgbClr val="000000"/>
                </a:solidFill>
              </a:rPr>
              <a:t>soddisfazioni immediate</a:t>
            </a:r>
            <a:r>
              <a:rPr i="1" lang="it" sz="1200">
                <a:solidFill>
                  <a:srgbClr val="000000"/>
                </a:solidFill>
              </a:rPr>
              <a:t>, proprio come una </a:t>
            </a:r>
            <a:r>
              <a:rPr b="1" i="1" lang="it" sz="1200">
                <a:solidFill>
                  <a:srgbClr val="000000"/>
                </a:solidFill>
              </a:rPr>
              <a:t>sostanza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Andrea Giuliodori (uno dei massimi dirigenti di Facebook) alla domanda «ma i suoi figli utilizzano i social media?» «No, non gli e` permesso di utilizzarli.»  La stessa cosa e` avvenuta quando un giornalista del New York Times chiese a Steve Jobs se i suoi figli lo usassero: il fondatore rispose laconico: «Non lo hanno provato, a casa limitiamo l’utilizzo della tecnologia da parte dei nostri figli»</a:t>
            </a:r>
            <a:endParaRPr i="1"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1667325" y="989750"/>
            <a:ext cx="7331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</a:rPr>
              <a:t>ordinario di Psicologia presso la IULM (Istituto Universitario di Lingue Moderne) di Milano; direttore scientifico della Scuola di Psicoterapia Cognitiva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876" y="1584788"/>
            <a:ext cx="2617236" cy="174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951" y="3593275"/>
            <a:ext cx="2174150" cy="127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6435475" y="3488925"/>
            <a:ext cx="1434300" cy="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000">
                <a:solidFill>
                  <a:srgbClr val="333333"/>
                </a:solidFill>
              </a:rPr>
              <a:t>«a casa limitiamo l’uso della tecnologia ai nostri figli»</a:t>
            </a:r>
            <a:endParaRPr b="1" i="1" sz="1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Alessandra Venturelli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702575" y="1524950"/>
            <a:ext cx="5078700" cy="35736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« … i bambini di oggi non sanno più usare le mani: </a:t>
            </a:r>
            <a:r>
              <a:rPr b="1" i="1" lang="it" sz="1200">
                <a:solidFill>
                  <a:srgbClr val="000000"/>
                </a:solidFill>
              </a:rPr>
              <a:t>la mano plasma il cervello</a:t>
            </a:r>
            <a:r>
              <a:rPr i="1" lang="it" sz="1200">
                <a:solidFill>
                  <a:srgbClr val="000000"/>
                </a:solidFill>
              </a:rPr>
              <a:t>. </a:t>
            </a:r>
            <a:r>
              <a:rPr b="1" i="1" lang="it" sz="1200">
                <a:solidFill>
                  <a:srgbClr val="000000"/>
                </a:solidFill>
              </a:rPr>
              <a:t>Maria Montessori</a:t>
            </a:r>
            <a:r>
              <a:rPr i="1" lang="it" sz="1200">
                <a:solidFill>
                  <a:srgbClr val="000000"/>
                </a:solidFill>
              </a:rPr>
              <a:t> diceva di vedere l’</a:t>
            </a:r>
            <a:r>
              <a:rPr b="1" i="1" lang="it" sz="1200">
                <a:solidFill>
                  <a:srgbClr val="000000"/>
                </a:solidFill>
              </a:rPr>
              <a:t>intelligenza di un bambino dal modo in cui usa le mani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</a:t>
            </a:r>
            <a:r>
              <a:rPr b="1" i="1" lang="it" sz="1200">
                <a:solidFill>
                  <a:srgbClr val="000000"/>
                </a:solidFill>
              </a:rPr>
              <a:t>per apprendere</a:t>
            </a:r>
            <a:r>
              <a:rPr i="1" lang="it" sz="1200">
                <a:solidFill>
                  <a:srgbClr val="000000"/>
                </a:solidFill>
              </a:rPr>
              <a:t>, il bambino ha bisogno anzitutto di </a:t>
            </a:r>
            <a:r>
              <a:rPr b="1" i="1" lang="it" sz="1200">
                <a:solidFill>
                  <a:srgbClr val="000000"/>
                </a:solidFill>
              </a:rPr>
              <a:t>lentezza</a:t>
            </a:r>
            <a:r>
              <a:rPr i="1" lang="it" sz="1200">
                <a:solidFill>
                  <a:srgbClr val="000000"/>
                </a:solidFill>
              </a:rPr>
              <a:t> e di </a:t>
            </a:r>
            <a:r>
              <a:rPr b="1" i="1" lang="it" sz="1200">
                <a:solidFill>
                  <a:srgbClr val="000000"/>
                </a:solidFill>
              </a:rPr>
              <a:t>calma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se  non hai imparato ad ascoltare, osservare, comprendere e concentrarti su  quello che fai, non puoi imparare nulla e non arrivi alla consapevolezza di te, all’autonomia e all’autostima 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</a:t>
            </a:r>
            <a:r>
              <a:rPr b="1" i="1" lang="it" sz="1200">
                <a:solidFill>
                  <a:srgbClr val="000000"/>
                </a:solidFill>
              </a:rPr>
              <a:t>i bambini non imparano più a parlare</a:t>
            </a:r>
            <a:r>
              <a:rPr i="1" lang="it" sz="1200">
                <a:solidFill>
                  <a:srgbClr val="000000"/>
                </a:solidFill>
              </a:rPr>
              <a:t>. Come fanno i bambini a imparare il linguaggio verbale e non verbale e il calore affettivo, se siamo tutti </a:t>
            </a:r>
            <a:r>
              <a:rPr b="1" i="1" lang="it" sz="1200">
                <a:solidFill>
                  <a:srgbClr val="000000"/>
                </a:solidFill>
              </a:rPr>
              <a:t>isolati</a:t>
            </a:r>
            <a:r>
              <a:rPr i="1" lang="it" sz="1200">
                <a:solidFill>
                  <a:srgbClr val="000000"/>
                </a:solidFill>
              </a:rPr>
              <a:t> nei tablet, anche a livello familiare? 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La </a:t>
            </a:r>
            <a:r>
              <a:rPr b="1" i="1" lang="it" sz="1200">
                <a:solidFill>
                  <a:srgbClr val="000000"/>
                </a:solidFill>
              </a:rPr>
              <a:t>deprivazione emotiva</a:t>
            </a:r>
            <a:r>
              <a:rPr i="1" lang="it" sz="1200">
                <a:solidFill>
                  <a:srgbClr val="000000"/>
                </a:solidFill>
              </a:rPr>
              <a:t> porta a uno scarso controllo emotivo, all’</a:t>
            </a:r>
            <a:r>
              <a:rPr b="1" i="1" lang="it" sz="1200">
                <a:solidFill>
                  <a:srgbClr val="000000"/>
                </a:solidFill>
              </a:rPr>
              <a:t>isolamento sociale</a:t>
            </a:r>
            <a:r>
              <a:rPr i="1" lang="it" sz="1200">
                <a:solidFill>
                  <a:srgbClr val="000000"/>
                </a:solidFill>
              </a:rPr>
              <a:t> e alla </a:t>
            </a:r>
            <a:r>
              <a:rPr b="1" i="1" lang="it" sz="1200">
                <a:solidFill>
                  <a:srgbClr val="000000"/>
                </a:solidFill>
              </a:rPr>
              <a:t>mancanza di empatia</a:t>
            </a:r>
            <a:r>
              <a:rPr i="1" lang="it" sz="1200">
                <a:solidFill>
                  <a:srgbClr val="000000"/>
                </a:solidFill>
              </a:rPr>
              <a:t> verso gli altri.»</a:t>
            </a:r>
            <a:endParaRPr i="1"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1667325" y="989750"/>
            <a:ext cx="7331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</a:rPr>
              <a:t>fondatrice e presidente dell’Associazione “Graficamente” e dell’Associazione Italiana Disgrafie, docente presso l’Università degli Studi di Ferrara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495" y="1572825"/>
            <a:ext cx="2724605" cy="156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669" y="3445550"/>
            <a:ext cx="2677430" cy="15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Raffaele Mantegazza</a:t>
            </a:r>
            <a:endParaRPr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702575" y="1584800"/>
            <a:ext cx="5290800" cy="33747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« … non darei uno smartphone in mano ad un bambino </a:t>
            </a:r>
            <a:r>
              <a:rPr b="1" i="1" lang="it" sz="1200">
                <a:solidFill>
                  <a:srgbClr val="000000"/>
                </a:solidFill>
              </a:rPr>
              <a:t>al di sotto dei 13 anni</a:t>
            </a:r>
            <a:r>
              <a:rPr i="1" lang="it" sz="1200">
                <a:solidFill>
                  <a:srgbClr val="000000"/>
                </a:solidFill>
              </a:rPr>
              <a:t> e comunque, in misura significativamente inferiore rispetto agli altri strumenti di apprendimento o di divertimento 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niente si apprende se non si annusa, non si gusta, non si tocca. Oggi pare, invece, che </a:t>
            </a:r>
            <a:r>
              <a:rPr b="1" i="1" lang="it" sz="1200">
                <a:solidFill>
                  <a:srgbClr val="000000"/>
                </a:solidFill>
              </a:rPr>
              <a:t>tutto</a:t>
            </a:r>
            <a:r>
              <a:rPr i="1" lang="it" sz="1200">
                <a:solidFill>
                  <a:srgbClr val="000000"/>
                </a:solidFill>
              </a:rPr>
              <a:t> sia </a:t>
            </a:r>
            <a:r>
              <a:rPr b="1" i="1" lang="it" sz="1200">
                <a:solidFill>
                  <a:srgbClr val="000000"/>
                </a:solidFill>
              </a:rPr>
              <a:t>ridotto alla vista, ad uno solo dei cinque sensi</a:t>
            </a:r>
            <a:r>
              <a:rPr i="1" lang="it" sz="1200">
                <a:solidFill>
                  <a:srgbClr val="000000"/>
                </a:solidFill>
              </a:rPr>
              <a:t>.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</a:t>
            </a:r>
            <a:r>
              <a:rPr b="1" i="1" lang="it" sz="1200">
                <a:solidFill>
                  <a:srgbClr val="000000"/>
                </a:solidFill>
              </a:rPr>
              <a:t>apprendere</a:t>
            </a:r>
            <a:r>
              <a:rPr i="1" lang="it" sz="1200">
                <a:solidFill>
                  <a:srgbClr val="000000"/>
                </a:solidFill>
              </a:rPr>
              <a:t> vuol dire </a:t>
            </a:r>
            <a:r>
              <a:rPr b="1" i="1" lang="it" sz="1200">
                <a:solidFill>
                  <a:srgbClr val="000000"/>
                </a:solidFill>
              </a:rPr>
              <a:t>imparare dai gesti</a:t>
            </a:r>
            <a:r>
              <a:rPr i="1" lang="it" sz="1200">
                <a:solidFill>
                  <a:srgbClr val="000000"/>
                </a:solidFill>
              </a:rPr>
              <a:t>, delicati, faticosi, forti o decisi che siano, e lo si fa </a:t>
            </a:r>
            <a:r>
              <a:rPr b="1" i="1" lang="it" sz="1200">
                <a:solidFill>
                  <a:srgbClr val="000000"/>
                </a:solidFill>
              </a:rPr>
              <a:t>solo attraverso il corpo</a:t>
            </a:r>
            <a:r>
              <a:rPr i="1" lang="it" sz="1200">
                <a:solidFill>
                  <a:srgbClr val="000000"/>
                </a:solidFill>
              </a:rPr>
              <a:t>. 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Per fare un esempio concreto, pensate che i bambini della scuola primaria, per imparare a usare un gessetto per scrivere alla lavagna, devono apprendere ad essere abbastanza decisi perché il tratto sia visibile, ma non troppo rude, altrimenti si rompe.»</a:t>
            </a:r>
            <a:endParaRPr i="1" sz="1200"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1667325" y="989750"/>
            <a:ext cx="7331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</a:rPr>
              <a:t>professore associato di Scienze Pedagogiche presso il Dipartimento di Medicina e Chirurgia dell’Università degli Studi di Milano Bicocca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100" y="2107612"/>
            <a:ext cx="2976282" cy="19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Mariangela Treglia</a:t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321575" y="1354900"/>
            <a:ext cx="6748200" cy="36921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« … l’uomo del terzo millennio sembra andare incontro ad un altro tipo di </a:t>
            </a:r>
            <a:r>
              <a:rPr b="1" i="1" lang="it" sz="1200">
                <a:solidFill>
                  <a:srgbClr val="000000"/>
                </a:solidFill>
              </a:rPr>
              <a:t>dipendenza</a:t>
            </a:r>
            <a:r>
              <a:rPr i="1" lang="it" sz="1200">
                <a:solidFill>
                  <a:srgbClr val="000000"/>
                </a:solidFill>
              </a:rPr>
              <a:t>, non più da sostanze, ma </a:t>
            </a:r>
            <a:r>
              <a:rPr b="1" i="1" lang="it" sz="1200">
                <a:solidFill>
                  <a:srgbClr val="000000"/>
                </a:solidFill>
              </a:rPr>
              <a:t>da comportamento</a:t>
            </a:r>
            <a:r>
              <a:rPr i="1" lang="it" sz="1200">
                <a:solidFill>
                  <a:srgbClr val="000000"/>
                </a:solidFill>
              </a:rPr>
              <a:t>: quella da </a:t>
            </a:r>
            <a:r>
              <a:rPr b="1" i="1" lang="it" sz="1200">
                <a:solidFill>
                  <a:srgbClr val="000000"/>
                </a:solidFill>
              </a:rPr>
              <a:t>Internet</a:t>
            </a:r>
            <a:r>
              <a:rPr i="1" lang="it" sz="1200">
                <a:solidFill>
                  <a:srgbClr val="000000"/>
                </a:solidFill>
              </a:rPr>
              <a:t>, dal </a:t>
            </a:r>
            <a:r>
              <a:rPr b="1" i="1" lang="it" sz="1200">
                <a:solidFill>
                  <a:srgbClr val="000000"/>
                </a:solidFill>
              </a:rPr>
              <a:t>cybersex</a:t>
            </a:r>
            <a:r>
              <a:rPr i="1" lang="it" sz="1200">
                <a:solidFill>
                  <a:srgbClr val="000000"/>
                </a:solidFill>
              </a:rPr>
              <a:t>, dallo </a:t>
            </a:r>
            <a:r>
              <a:rPr b="1" i="1" lang="it" sz="1200">
                <a:solidFill>
                  <a:srgbClr val="000000"/>
                </a:solidFill>
              </a:rPr>
              <a:t>shopping online</a:t>
            </a:r>
            <a:r>
              <a:rPr i="1" lang="it" sz="1200">
                <a:solidFill>
                  <a:srgbClr val="000000"/>
                </a:solidFill>
              </a:rPr>
              <a:t> o dal </a:t>
            </a:r>
            <a:r>
              <a:rPr b="1" i="1" lang="it" sz="1200">
                <a:solidFill>
                  <a:srgbClr val="000000"/>
                </a:solidFill>
              </a:rPr>
              <a:t>gioco d’azzardo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il tablet per un bambino di un anno non è semplicemente uno strumento ma è un prolungamento della propria conoscenza, è parte della propria realtà, tant’è che </a:t>
            </a:r>
            <a:r>
              <a:rPr b="1" i="1" lang="it" sz="1200">
                <a:solidFill>
                  <a:srgbClr val="000000"/>
                </a:solidFill>
              </a:rPr>
              <a:t>non riusciamo più a scindere il virtuale dal reale</a:t>
            </a:r>
            <a:r>
              <a:rPr i="1" lang="it" sz="1200">
                <a:solidFill>
                  <a:srgbClr val="000000"/>
                </a:solidFill>
              </a:rPr>
              <a:t>, perché si plasmano e si intrecciano in maniera fantastica.</a:t>
            </a:r>
            <a:r>
              <a:rPr b="1" i="1" lang="it" sz="1200">
                <a:solidFill>
                  <a:srgbClr val="000000"/>
                </a:solidFill>
              </a:rPr>
              <a:t> </a:t>
            </a:r>
            <a:r>
              <a:rPr i="1" lang="it" sz="1200">
                <a:solidFill>
                  <a:srgbClr val="000000"/>
                </a:solidFill>
              </a:rPr>
              <a:t>Questo tipo di apprendimento digitale</a:t>
            </a:r>
            <a:r>
              <a:rPr b="1" i="1" lang="it" sz="1200">
                <a:solidFill>
                  <a:srgbClr val="000000"/>
                </a:solidFill>
              </a:rPr>
              <a:t> impatta di più con l’aspetto emotivo</a:t>
            </a:r>
            <a:r>
              <a:rPr i="1" lang="it" sz="1200">
                <a:solidFill>
                  <a:srgbClr val="000000"/>
                </a:solidFill>
              </a:rPr>
              <a:t>, cioè</a:t>
            </a:r>
            <a:r>
              <a:rPr b="1" i="1" lang="it" sz="1200">
                <a:solidFill>
                  <a:srgbClr val="000000"/>
                </a:solidFill>
              </a:rPr>
              <a:t> con il nostro cervello più primitivo</a:t>
            </a:r>
            <a:r>
              <a:rPr i="1" lang="it" sz="1200">
                <a:solidFill>
                  <a:srgbClr val="000000"/>
                </a:solidFill>
              </a:rPr>
              <a:t>, con la parte limbica del nostro cervello deputata alle emozioni 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</a:t>
            </a:r>
            <a:r>
              <a:rPr b="1" i="1" lang="it" sz="1200">
                <a:solidFill>
                  <a:srgbClr val="000000"/>
                </a:solidFill>
              </a:rPr>
              <a:t> la scrittura è un’altra dimensione che i nostri giovani stanno perdendo</a:t>
            </a:r>
            <a:r>
              <a:rPr i="1" lang="it" sz="1200">
                <a:solidFill>
                  <a:srgbClr val="000000"/>
                </a:solidFill>
              </a:rPr>
              <a:t> o che comunque sta calando. Disegnare una lettera diventa più difficile che toccare uno schermo 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se vogliamo privare i nostri giovani dell’uso di questi dispositivi, ma nello stesso tempo ne facciamo a nostra volta un uso smodato e sbagliato, capite bene che c’è una sorta di </a:t>
            </a:r>
            <a:r>
              <a:rPr b="1" i="1" lang="it" sz="1200">
                <a:solidFill>
                  <a:srgbClr val="000000"/>
                </a:solidFill>
              </a:rPr>
              <a:t>discrepanza tra il messaggio che offriamo e il modo in cui ci comportiamo </a:t>
            </a:r>
            <a:r>
              <a:rPr i="1" lang="it" sz="1200">
                <a:solidFill>
                  <a:srgbClr val="000000"/>
                </a:solidFill>
              </a:rPr>
              <a:t>…»</a:t>
            </a:r>
            <a:endParaRPr i="1"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1667325" y="989750"/>
            <a:ext cx="7331400" cy="3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  <a:highlight>
                  <a:srgbClr val="FFFFFF"/>
                </a:highlight>
              </a:rPr>
              <a:t>psicologa clinica e psicoterapeuta, </a:t>
            </a:r>
            <a:r>
              <a:rPr lang="it" sz="1000">
                <a:solidFill>
                  <a:srgbClr val="000000"/>
                </a:solidFill>
              </a:rPr>
              <a:t>ricercatrice dell'Istituto di Terapia Cognitiva Interpersonale di Roma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2987" y="2746199"/>
            <a:ext cx="1583424" cy="21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7196775" y="1297250"/>
            <a:ext cx="1678500" cy="13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UN GRAMMO DI BUON ESEMPIO VALE PIU’ DI UN QUINTALE DI PAROLE</a:t>
            </a:r>
            <a:endParaRPr b="1"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  <a:highlight>
                  <a:srgbClr val="FFFFFF"/>
                </a:highlight>
                <a:latin typeface="Raleway ExtraLight"/>
                <a:ea typeface="Raleway ExtraLight"/>
                <a:cs typeface="Raleway ExtraLight"/>
                <a:sym typeface="Raleway ExtraLight"/>
              </a:rPr>
              <a:t>San Francesco di Sales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Raleway ExtraLight"/>
              <a:ea typeface="Raleway ExtraLight"/>
              <a:cs typeface="Raleway ExtraLight"/>
              <a:sym typeface="Raleway Extra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Andrea Marino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512500" y="1323425"/>
            <a:ext cx="8286900" cy="19956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«Ormai stiamo trattando </a:t>
            </a:r>
            <a:r>
              <a:rPr b="1" i="1" lang="it" sz="1200">
                <a:solidFill>
                  <a:srgbClr val="000000"/>
                </a:solidFill>
              </a:rPr>
              <a:t>la dipendenza digitale anche in fase di apprendimento</a:t>
            </a:r>
            <a:r>
              <a:rPr i="1" lang="it" sz="1200">
                <a:solidFill>
                  <a:srgbClr val="000000"/>
                </a:solidFill>
              </a:rPr>
              <a:t>, quindi sui minori, </a:t>
            </a:r>
            <a:r>
              <a:rPr b="1" i="1" lang="it" sz="1200">
                <a:solidFill>
                  <a:srgbClr val="000000"/>
                </a:solidFill>
              </a:rPr>
              <a:t>alla stregua delle altre dipendenze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</a:t>
            </a:r>
            <a:r>
              <a:rPr b="1" i="1" lang="it" sz="1200">
                <a:solidFill>
                  <a:srgbClr val="000000"/>
                </a:solidFill>
              </a:rPr>
              <a:t>il paradosso della neuroplasticità</a:t>
            </a:r>
            <a:r>
              <a:rPr i="1" lang="it" sz="1200">
                <a:solidFill>
                  <a:srgbClr val="000000"/>
                </a:solidFill>
              </a:rPr>
              <a:t> è che, per quanta flessibilità mentale ci garantisca, può finire per </a:t>
            </a:r>
            <a:r>
              <a:rPr b="1" i="1" lang="it" sz="1200">
                <a:solidFill>
                  <a:srgbClr val="000000"/>
                </a:solidFill>
              </a:rPr>
              <a:t>rinchiuderci in comportamenti rigidi</a:t>
            </a:r>
            <a:r>
              <a:rPr i="1" lang="it" sz="1200">
                <a:solidFill>
                  <a:srgbClr val="000000"/>
                </a:solidFill>
              </a:rPr>
              <a:t>. I nostri circuiti non ritornano allo stato precedente come un elastico: rimangono nello stato modificato 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molti genitori oggi considerano </a:t>
            </a:r>
            <a:r>
              <a:rPr b="1" i="1" lang="it" sz="1200">
                <a:solidFill>
                  <a:srgbClr val="000000"/>
                </a:solidFill>
              </a:rPr>
              <a:t>i media come una sorta di baby-sitter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i bambini devono afferrare le cose prima di poter elaborare pensieri precisi su di esse …</a:t>
            </a:r>
            <a:endParaRPr i="1"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1667325" y="989750"/>
            <a:ext cx="73314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  <a:highlight>
                  <a:srgbClr val="FFFFFF"/>
                </a:highlight>
              </a:rPr>
              <a:t>psicoterapeuta dell'Istituto di terapia cognitivo-interpersonale di Roma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518" y="3361386"/>
            <a:ext cx="2290882" cy="13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512500" y="3521750"/>
            <a:ext cx="5924400" cy="11649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</a:t>
            </a:r>
            <a:r>
              <a:rPr b="1" i="1" lang="it" sz="1200">
                <a:solidFill>
                  <a:srgbClr val="000000"/>
                </a:solidFill>
              </a:rPr>
              <a:t>lo studio con i media elettronici è più faticoso</a:t>
            </a:r>
            <a:r>
              <a:rPr i="1" lang="it" sz="1200">
                <a:solidFill>
                  <a:srgbClr val="000000"/>
                </a:solidFill>
              </a:rPr>
              <a:t>. Chi apre troppi hyperlink – cioè link che aprono link ad altri siti e a pagine di pubblicità – perde facilmente il filo del discorso, </a:t>
            </a:r>
            <a:r>
              <a:rPr b="1" i="1" lang="it" sz="1200">
                <a:solidFill>
                  <a:srgbClr val="000000"/>
                </a:solidFill>
              </a:rPr>
              <a:t>spezzando la narrativa</a:t>
            </a:r>
            <a:r>
              <a:rPr i="1" lang="it" sz="1200">
                <a:solidFill>
                  <a:srgbClr val="000000"/>
                </a:solidFill>
              </a:rPr>
              <a:t> interna che eravamo abituati a costruirci nella nostra fase di apprendimento, fatta di immagini, pensieri ed emozioni … 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702575" y="627775"/>
            <a:ext cx="8124300" cy="22896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m</a:t>
            </a:r>
            <a:r>
              <a:rPr i="1" lang="it" sz="1200">
                <a:solidFill>
                  <a:srgbClr val="000000"/>
                </a:solidFill>
              </a:rPr>
              <a:t>entre molte scuole vogliono adottare l’uso dei tablet, </a:t>
            </a:r>
            <a:r>
              <a:rPr i="1" lang="it" sz="1200" u="sng">
                <a:solidFill>
                  <a:srgbClr val="000000"/>
                </a:solidFill>
              </a:rPr>
              <a:t>Steve Jobs vietò l’uso dell’iPad ai propri figli</a:t>
            </a:r>
            <a:r>
              <a:rPr i="1" lang="it" sz="1200">
                <a:solidFill>
                  <a:srgbClr val="000000"/>
                </a:solidFill>
              </a:rPr>
              <a:t>, considerandolo uno strumento non adatto ai bambini 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nel 2011 il New York Times descriveva una </a:t>
            </a:r>
            <a:r>
              <a:rPr b="1" i="1" lang="it" sz="1200">
                <a:solidFill>
                  <a:srgbClr val="000000"/>
                </a:solidFill>
              </a:rPr>
              <a:t>scuola steineriana nella Silicon Valley</a:t>
            </a:r>
            <a:r>
              <a:rPr i="1" lang="it" sz="1200">
                <a:solidFill>
                  <a:srgbClr val="000000"/>
                </a:solidFill>
              </a:rPr>
              <a:t>, che si vantava di non possedere alcun tipo di computer. Ad iscrivere </a:t>
            </a:r>
            <a:r>
              <a:rPr b="1" i="1" lang="it" sz="1200">
                <a:solidFill>
                  <a:srgbClr val="000000"/>
                </a:solidFill>
              </a:rPr>
              <a:t>i propri figli</a:t>
            </a:r>
            <a:r>
              <a:rPr i="1" lang="it" sz="1200">
                <a:solidFill>
                  <a:srgbClr val="000000"/>
                </a:solidFill>
              </a:rPr>
              <a:t> erano stati </a:t>
            </a:r>
            <a:r>
              <a:rPr b="1" i="1" lang="it" sz="1200">
                <a:solidFill>
                  <a:srgbClr val="000000"/>
                </a:solidFill>
              </a:rPr>
              <a:t>proprio gli impiegati di Google, Apple, Yahoo e della Hewlett-Packard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l</a:t>
            </a:r>
            <a:r>
              <a:rPr i="1" lang="it" sz="1200">
                <a:solidFill>
                  <a:srgbClr val="000000"/>
                </a:solidFill>
              </a:rPr>
              <a:t>’infrastruttura nazionale è </a:t>
            </a:r>
            <a:r>
              <a:rPr b="1" i="1" lang="it" sz="1200">
                <a:solidFill>
                  <a:srgbClr val="000000"/>
                </a:solidFill>
              </a:rPr>
              <a:t>qualche anno indietro</a:t>
            </a:r>
            <a:r>
              <a:rPr i="1" lang="it" sz="1200">
                <a:solidFill>
                  <a:srgbClr val="000000"/>
                </a:solidFill>
              </a:rPr>
              <a:t> rispetto ad altri Paesi e questo lo considero </a:t>
            </a:r>
            <a:r>
              <a:rPr b="1" i="1" lang="it" sz="1200">
                <a:solidFill>
                  <a:srgbClr val="000000"/>
                </a:solidFill>
              </a:rPr>
              <a:t>un vantaggio</a:t>
            </a:r>
            <a:r>
              <a:rPr i="1" lang="it" sz="1200">
                <a:solidFill>
                  <a:srgbClr val="000000"/>
                </a:solidFill>
              </a:rPr>
              <a:t>. Sappiamo quali sono i rischi di una iper-tecnologizzazione e di un abuso della tecnologia ma, essendo qualche anno indietro, possiamo ragionare insieme su strumenti, tempi e modi di gestione dei mezzi, che sin da bambini mediano la relazione tra noi stessi e gli altri»</a:t>
            </a:r>
            <a:endParaRPr i="1"/>
          </a:p>
        </p:txBody>
      </p:sp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689375" y="3214950"/>
            <a:ext cx="8150700" cy="1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Osservazione profetica considerando che a settembre 2023 la Svezia ha deciso: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“Stop al digitale: </a:t>
            </a:r>
            <a:r>
              <a:rPr b="1" lang="it">
                <a:solidFill>
                  <a:schemeClr val="dk1"/>
                </a:solidFill>
              </a:rPr>
              <a:t>tornano carta e penna a scuola</a:t>
            </a:r>
            <a:r>
              <a:rPr lang="it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u="sng">
                <a:solidFill>
                  <a:schemeClr val="hlink"/>
                </a:solidFill>
                <a:hlinkClick r:id="rId3"/>
              </a:rPr>
              <a:t>https://www.skuola.net/scuola/svezia-stop-digitale-si-torna-a-carta-e-penna.html</a:t>
            </a:r>
            <a:endParaRPr b="1" i="1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100">
                <a:solidFill>
                  <a:srgbClr val="000000"/>
                </a:solidFill>
              </a:rPr>
              <a:t>Questa scelta si basa sui risultati dell’indagine internazionale PIRLS 2021, che hanno mostrato che la capacità di lettura degli studenti svedesi è diminuita, e sugli esiti di una ricerca del prestigioso Karolinska Institutet, Università Medica svedese, che sottolinea che </a:t>
            </a:r>
            <a:r>
              <a:rPr b="1" i="1" lang="it" sz="1100">
                <a:solidFill>
                  <a:srgbClr val="000000"/>
                </a:solidFill>
              </a:rPr>
              <a:t>gli strumenti digitali possono compromettere l’apprendimento degli studenti</a:t>
            </a:r>
            <a:r>
              <a:rPr i="1" lang="it" sz="1100">
                <a:solidFill>
                  <a:srgbClr val="000000"/>
                </a:solidFill>
              </a:rPr>
              <a:t>.</a:t>
            </a:r>
            <a:endParaRPr b="1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Conseguenze nei paesi più digitalizzati</a:t>
            </a:r>
            <a:endParaRPr sz="1600"/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729450" y="1367775"/>
            <a:ext cx="3497400" cy="19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3"/>
                </a:solidFill>
              </a:rPr>
              <a:t>COREA DEL SUD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Il </a:t>
            </a:r>
            <a:r>
              <a:rPr b="1" lang="it">
                <a:solidFill>
                  <a:srgbClr val="000000"/>
                </a:solidFill>
              </a:rPr>
              <a:t>30%</a:t>
            </a:r>
            <a:r>
              <a:rPr lang="it">
                <a:solidFill>
                  <a:srgbClr val="000000"/>
                </a:solidFill>
              </a:rPr>
              <a:t> dei giovani tra i </a:t>
            </a:r>
            <a:r>
              <a:rPr b="1" lang="it">
                <a:solidFill>
                  <a:srgbClr val="000000"/>
                </a:solidFill>
              </a:rPr>
              <a:t>10 e 19 anni</a:t>
            </a:r>
            <a:r>
              <a:rPr lang="it">
                <a:solidFill>
                  <a:srgbClr val="000000"/>
                </a:solidFill>
              </a:rPr>
              <a:t> è classificato come </a:t>
            </a:r>
            <a:r>
              <a:rPr b="1" lang="it">
                <a:solidFill>
                  <a:srgbClr val="000000"/>
                </a:solidFill>
              </a:rPr>
              <a:t>“troppo dipendente”</a:t>
            </a:r>
            <a:r>
              <a:rPr lang="it">
                <a:solidFill>
                  <a:srgbClr val="000000"/>
                </a:solidFill>
              </a:rPr>
              <a:t> dal proprio telefonino: vengono </a:t>
            </a:r>
            <a:r>
              <a:rPr b="1" lang="it">
                <a:solidFill>
                  <a:srgbClr val="000000"/>
                </a:solidFill>
              </a:rPr>
              <a:t>disintossicati</a:t>
            </a:r>
            <a:r>
              <a:rPr lang="it">
                <a:solidFill>
                  <a:srgbClr val="000000"/>
                </a:solidFill>
              </a:rPr>
              <a:t> in sedici centri nati apposta per curare le patologie da web.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4641250" y="1367775"/>
            <a:ext cx="4261500" cy="19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3"/>
                </a:solidFill>
              </a:rPr>
              <a:t>CINA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 giovani “</a:t>
            </a:r>
            <a:r>
              <a:rPr b="1" lang="it">
                <a:solidFill>
                  <a:srgbClr val="000000"/>
                </a:solidFill>
              </a:rPr>
              <a:t>malati</a:t>
            </a:r>
            <a:r>
              <a:rPr lang="it">
                <a:solidFill>
                  <a:srgbClr val="000000"/>
                </a:solidFill>
              </a:rPr>
              <a:t>” sono </a:t>
            </a:r>
            <a:r>
              <a:rPr b="1" lang="it">
                <a:solidFill>
                  <a:srgbClr val="000000"/>
                </a:solidFill>
              </a:rPr>
              <a:t>24 milioni</a:t>
            </a:r>
            <a:r>
              <a:rPr lang="it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15 anni fa è sorto il primo </a:t>
            </a:r>
            <a:r>
              <a:rPr b="1" lang="it">
                <a:solidFill>
                  <a:srgbClr val="000000"/>
                </a:solidFill>
              </a:rPr>
              <a:t>centro di riabilitazione</a:t>
            </a:r>
            <a:r>
              <a:rPr lang="it">
                <a:solidFill>
                  <a:srgbClr val="000000"/>
                </a:solidFill>
              </a:rPr>
              <a:t>: inquadramento militare, tute spersonalizzanti, lavori forzati, elettroshock, psicofarmaci.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Da allora, ne sono sorti oltre 400.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729450" y="3421775"/>
            <a:ext cx="8173200" cy="1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3"/>
                </a:solidFill>
              </a:rPr>
              <a:t>GIAPPONE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 casi più estremi: gli </a:t>
            </a:r>
            <a:r>
              <a:rPr b="1" lang="it">
                <a:solidFill>
                  <a:srgbClr val="000000"/>
                </a:solidFill>
              </a:rPr>
              <a:t>hikikomori</a:t>
            </a:r>
            <a:r>
              <a:rPr lang="it">
                <a:solidFill>
                  <a:srgbClr val="000000"/>
                </a:solidFill>
              </a:rPr>
              <a:t>. Hikikomori significa “</a:t>
            </a:r>
            <a:r>
              <a:rPr b="1" lang="it">
                <a:solidFill>
                  <a:srgbClr val="000000"/>
                </a:solidFill>
              </a:rPr>
              <a:t>stare in disparte</a:t>
            </a:r>
            <a:r>
              <a:rPr lang="it">
                <a:solidFill>
                  <a:srgbClr val="000000"/>
                </a:solidFill>
              </a:rPr>
              <a:t>”.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Sono giovani tra i 12 e i 25 anni che </a:t>
            </a:r>
            <a:r>
              <a:rPr b="1" lang="it">
                <a:solidFill>
                  <a:srgbClr val="000000"/>
                </a:solidFill>
              </a:rPr>
              <a:t>non studiano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b="1" lang="it">
                <a:solidFill>
                  <a:srgbClr val="000000"/>
                </a:solidFill>
              </a:rPr>
              <a:t>non lavorano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b="1" lang="it">
                <a:solidFill>
                  <a:srgbClr val="000000"/>
                </a:solidFill>
              </a:rPr>
              <a:t>non socializzan</a:t>
            </a:r>
            <a:r>
              <a:rPr lang="it">
                <a:solidFill>
                  <a:srgbClr val="000000"/>
                </a:solidFill>
              </a:rPr>
              <a:t>o. Vegetano chiusi nelle loro camerette. </a:t>
            </a:r>
            <a:r>
              <a:rPr b="1" lang="it">
                <a:solidFill>
                  <a:srgbClr val="000000"/>
                </a:solidFill>
              </a:rPr>
              <a:t>perennemente connessi </a:t>
            </a:r>
            <a:r>
              <a:rPr lang="it">
                <a:solidFill>
                  <a:srgbClr val="000000"/>
                </a:solidFill>
              </a:rPr>
              <a:t>con qualcosa che non esiste nella realtà.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Nel 2022 erano circa </a:t>
            </a:r>
            <a:r>
              <a:rPr b="1" lang="it">
                <a:solidFill>
                  <a:srgbClr val="000000"/>
                </a:solidFill>
              </a:rPr>
              <a:t>un milione e mezzo</a:t>
            </a:r>
            <a:r>
              <a:rPr lang="it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40"/>
              <a:t>I danni rilevati dalla</a:t>
            </a:r>
            <a:r>
              <a:rPr lang="it" sz="2340"/>
              <a:t> Commissione</a:t>
            </a:r>
            <a:endParaRPr sz="1440"/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729450" y="1367775"/>
            <a:ext cx="34974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3"/>
                </a:solidFill>
              </a:rPr>
              <a:t>DANNI FISICI</a:t>
            </a:r>
            <a:endParaRPr b="1">
              <a:solidFill>
                <a:schemeClr val="accent3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miopia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obesità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ipertensione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disturbi muscolo-scheletrici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diabete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4482350" y="1344350"/>
            <a:ext cx="44622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3"/>
                </a:solidFill>
              </a:rPr>
              <a:t>DANNI PSICOLOGICI</a:t>
            </a:r>
            <a:endParaRPr b="1">
              <a:solidFill>
                <a:schemeClr val="accent3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d</a:t>
            </a:r>
            <a:r>
              <a:rPr lang="it">
                <a:solidFill>
                  <a:srgbClr val="000000"/>
                </a:solidFill>
              </a:rPr>
              <a:t>ipendenza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alienazione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depressione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irascibilità</a:t>
            </a:r>
            <a:endParaRPr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progressiva perdita di facoltà mentali essenziali:</a:t>
            </a:r>
            <a:endParaRPr>
              <a:solidFill>
                <a:srgbClr val="000000"/>
              </a:solidFill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it" sz="1300">
                <a:solidFill>
                  <a:srgbClr val="000000"/>
                </a:solidFill>
              </a:rPr>
              <a:t>capacità di concentrazione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it" sz="1300">
                <a:solidFill>
                  <a:srgbClr val="000000"/>
                </a:solidFill>
              </a:rPr>
              <a:t>memoria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it" sz="1300">
                <a:solidFill>
                  <a:srgbClr val="000000"/>
                </a:solidFill>
              </a:rPr>
              <a:t>spirito critico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it" sz="1300">
                <a:solidFill>
                  <a:srgbClr val="000000"/>
                </a:solidFill>
              </a:rPr>
              <a:t>adattabilità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it" sz="1300">
                <a:solidFill>
                  <a:srgbClr val="000000"/>
                </a:solidFill>
              </a:rPr>
              <a:t>capacità dialettica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6238500" y="1344350"/>
            <a:ext cx="2458500" cy="15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aggressività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insonnia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insoddisfazione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diminuzione dell’empatia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lang="it" sz="2316"/>
              <a:t>Le conclusioni della Commissione</a:t>
            </a:r>
            <a:endParaRPr sz="2640"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729450" y="1291575"/>
            <a:ext cx="53214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Le ricerche internazionali riferite dagli esperti ascoltati segnalano che: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Lo </a:t>
            </a:r>
            <a:r>
              <a:rPr b="1" lang="it">
                <a:solidFill>
                  <a:srgbClr val="000000"/>
                </a:solidFill>
              </a:rPr>
              <a:t>smartphone</a:t>
            </a:r>
            <a:r>
              <a:rPr lang="it">
                <a:solidFill>
                  <a:srgbClr val="000000"/>
                </a:solidFill>
              </a:rPr>
              <a:t>, ormai, è diventato un’</a:t>
            </a:r>
            <a:r>
              <a:rPr b="1" lang="it">
                <a:solidFill>
                  <a:srgbClr val="000000"/>
                </a:solidFill>
              </a:rPr>
              <a:t>appendice del corpo</a:t>
            </a:r>
            <a:r>
              <a:rPr lang="it">
                <a:solidFill>
                  <a:srgbClr val="000000"/>
                </a:solidFill>
              </a:rPr>
              <a:t>. Soprattutto nei più giovani, privarsene risulta doloroso e assurdo quanto subire l’amputazione di un arto. </a:t>
            </a:r>
            <a:r>
              <a:rPr b="1" lang="it">
                <a:solidFill>
                  <a:srgbClr val="000000"/>
                </a:solidFill>
              </a:rPr>
              <a:t>Depressioni</a:t>
            </a:r>
            <a:r>
              <a:rPr lang="it">
                <a:solidFill>
                  <a:srgbClr val="000000"/>
                </a:solidFill>
              </a:rPr>
              <a:t> e </a:t>
            </a:r>
            <a:r>
              <a:rPr b="1" lang="it">
                <a:solidFill>
                  <a:srgbClr val="000000"/>
                </a:solidFill>
              </a:rPr>
              <a:t>suicidi</a:t>
            </a:r>
            <a:r>
              <a:rPr lang="it">
                <a:solidFill>
                  <a:srgbClr val="000000"/>
                </a:solidFill>
              </a:rPr>
              <a:t> tra i giovanissimi hanno raggiunto percentuali mai registrate prima.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4" name="Google Shape;244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250" y="1291575"/>
            <a:ext cx="2634249" cy="14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729450" y="3578775"/>
            <a:ext cx="4817400" cy="1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 u="sng">
                <a:solidFill>
                  <a:srgbClr val="000000"/>
                </a:solidFill>
              </a:rPr>
              <a:t>Non</a:t>
            </a:r>
            <a:r>
              <a:rPr lang="it">
                <a:solidFill>
                  <a:srgbClr val="000000"/>
                </a:solidFill>
              </a:rPr>
              <a:t> sono emerse evidenze scientifiche sull’</a:t>
            </a:r>
            <a:r>
              <a:rPr b="1" lang="it">
                <a:solidFill>
                  <a:srgbClr val="000000"/>
                </a:solidFill>
              </a:rPr>
              <a:t>efficacia del digitale</a:t>
            </a:r>
            <a:r>
              <a:rPr lang="it">
                <a:solidFill>
                  <a:srgbClr val="000000"/>
                </a:solidFill>
              </a:rPr>
              <a:t> applicato all’insegnamento. Tutte le ricerche citate dimostrano il contrario: </a:t>
            </a:r>
            <a:r>
              <a:rPr b="1" lang="it" u="sng">
                <a:solidFill>
                  <a:srgbClr val="000000"/>
                </a:solidFill>
              </a:rPr>
              <a:t>più la scuola e lo studio si digitalizzano, più calano le competenze degli studenti</a:t>
            </a:r>
            <a:r>
              <a:rPr lang="it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729450" y="2883375"/>
            <a:ext cx="8242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Il </a:t>
            </a:r>
            <a:r>
              <a:rPr b="1" lang="it">
                <a:solidFill>
                  <a:srgbClr val="000000"/>
                </a:solidFill>
              </a:rPr>
              <a:t>cervello agisce come un muscolo</a:t>
            </a:r>
            <a:r>
              <a:rPr lang="it">
                <a:solidFill>
                  <a:srgbClr val="000000"/>
                </a:solidFill>
              </a:rPr>
              <a:t>, si sviluppa in base all’uso che se ne fa, e l’uso di dispositivi digitali </a:t>
            </a:r>
            <a:r>
              <a:rPr b="1" lang="it">
                <a:solidFill>
                  <a:srgbClr val="000000"/>
                </a:solidFill>
              </a:rPr>
              <a:t>non lo sollecita</a:t>
            </a:r>
            <a:r>
              <a:rPr lang="it">
                <a:solidFill>
                  <a:srgbClr val="000000"/>
                </a:solidFill>
              </a:rPr>
              <a:t> (es. la scrittura con tastiera e non a mano). Il muscolo si </a:t>
            </a:r>
            <a:r>
              <a:rPr b="1" lang="it">
                <a:solidFill>
                  <a:srgbClr val="000000"/>
                </a:solidFill>
              </a:rPr>
              <a:t>atrofizza</a:t>
            </a:r>
            <a:r>
              <a:rPr lang="it">
                <a:solidFill>
                  <a:srgbClr val="000000"/>
                </a:solidFill>
              </a:rPr>
              <a:t>, si </a:t>
            </a:r>
            <a:r>
              <a:rPr b="1" lang="it">
                <a:solidFill>
                  <a:srgbClr val="000000"/>
                </a:solidFill>
              </a:rPr>
              <a:t>riduce la neuroplasticità.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199" y="3689299"/>
            <a:ext cx="3333750" cy="11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lang="it" sz="2316"/>
              <a:t>Le conclusioni della Commissione</a:t>
            </a:r>
            <a:endParaRPr sz="2640"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790225" y="1644250"/>
            <a:ext cx="8024700" cy="33750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« Come genitori, e ancor più come legislatori, avvertiamo il dovere di segnalare il problema, sollecitando Parlamento e Governo ad individuare i </a:t>
            </a:r>
            <a:r>
              <a:rPr b="1" i="1" lang="it" sz="1200">
                <a:solidFill>
                  <a:schemeClr val="dk2"/>
                </a:solidFill>
              </a:rPr>
              <a:t>possibili correttivi</a:t>
            </a:r>
            <a:r>
              <a:rPr i="1" lang="it" sz="1200">
                <a:solidFill>
                  <a:schemeClr val="dk2"/>
                </a:solidFill>
              </a:rPr>
              <a:t>. Avanziamo alcune ipotesi: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b="1" i="1" lang="it" sz="1200">
                <a:solidFill>
                  <a:schemeClr val="dk2"/>
                </a:solidFill>
              </a:rPr>
              <a:t>scoraggiare</a:t>
            </a:r>
            <a:r>
              <a:rPr i="1" lang="it" sz="1200">
                <a:solidFill>
                  <a:schemeClr val="dk2"/>
                </a:solidFill>
              </a:rPr>
              <a:t> l’uso di </a:t>
            </a:r>
            <a:r>
              <a:rPr b="1" i="1" lang="it" sz="1200">
                <a:solidFill>
                  <a:schemeClr val="dk2"/>
                </a:solidFill>
              </a:rPr>
              <a:t>smartphone</a:t>
            </a:r>
            <a:r>
              <a:rPr i="1" lang="it" sz="1200">
                <a:solidFill>
                  <a:schemeClr val="dk2"/>
                </a:solidFill>
              </a:rPr>
              <a:t> e </a:t>
            </a:r>
            <a:r>
              <a:rPr b="1" i="1" lang="it" sz="1200">
                <a:solidFill>
                  <a:schemeClr val="dk2"/>
                </a:solidFill>
              </a:rPr>
              <a:t>videogiochi</a:t>
            </a:r>
            <a:r>
              <a:rPr i="1" lang="it" sz="1200">
                <a:solidFill>
                  <a:schemeClr val="dk2"/>
                </a:solidFill>
              </a:rPr>
              <a:t> per </a:t>
            </a:r>
            <a:r>
              <a:rPr b="1" i="1" lang="it" sz="1200">
                <a:solidFill>
                  <a:schemeClr val="dk2"/>
                </a:solidFill>
              </a:rPr>
              <a:t>minori di quattordici anni</a:t>
            </a:r>
            <a:r>
              <a:rPr i="1" lang="it" sz="1200">
                <a:solidFill>
                  <a:schemeClr val="dk2"/>
                </a:solidFill>
              </a:rPr>
              <a:t>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i="1" lang="it" sz="1200">
                <a:solidFill>
                  <a:schemeClr val="dk2"/>
                </a:solidFill>
              </a:rPr>
              <a:t>rendere cogente il </a:t>
            </a:r>
            <a:r>
              <a:rPr b="1" i="1" lang="it" sz="1200">
                <a:solidFill>
                  <a:schemeClr val="dk2"/>
                </a:solidFill>
              </a:rPr>
              <a:t>divieto</a:t>
            </a:r>
            <a:r>
              <a:rPr i="1" lang="it" sz="1200">
                <a:solidFill>
                  <a:schemeClr val="dk2"/>
                </a:solidFill>
              </a:rPr>
              <a:t> di </a:t>
            </a:r>
            <a:r>
              <a:rPr b="1" i="1" lang="it" sz="1200">
                <a:solidFill>
                  <a:schemeClr val="dk2"/>
                </a:solidFill>
              </a:rPr>
              <a:t>iscrizione</a:t>
            </a:r>
            <a:r>
              <a:rPr i="1" lang="it" sz="1200">
                <a:solidFill>
                  <a:schemeClr val="dk2"/>
                </a:solidFill>
              </a:rPr>
              <a:t> ai </a:t>
            </a:r>
            <a:r>
              <a:rPr b="1" i="1" lang="it" sz="1200">
                <a:solidFill>
                  <a:schemeClr val="dk2"/>
                </a:solidFill>
              </a:rPr>
              <a:t>social</a:t>
            </a:r>
            <a:r>
              <a:rPr i="1" lang="it" sz="1200">
                <a:solidFill>
                  <a:schemeClr val="dk2"/>
                </a:solidFill>
              </a:rPr>
              <a:t> per i </a:t>
            </a:r>
            <a:r>
              <a:rPr b="1" i="1" lang="it" sz="1200">
                <a:solidFill>
                  <a:schemeClr val="dk2"/>
                </a:solidFill>
              </a:rPr>
              <a:t>minori di tredici anni</a:t>
            </a:r>
            <a:r>
              <a:rPr i="1" lang="it" sz="1200">
                <a:solidFill>
                  <a:schemeClr val="dk2"/>
                </a:solidFill>
              </a:rPr>
              <a:t>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i="1" lang="it" sz="1200">
                <a:solidFill>
                  <a:schemeClr val="dk2"/>
                </a:solidFill>
              </a:rPr>
              <a:t>prevedere </a:t>
            </a:r>
            <a:r>
              <a:rPr b="1" i="1" lang="it" sz="1200">
                <a:solidFill>
                  <a:schemeClr val="dk2"/>
                </a:solidFill>
              </a:rPr>
              <a:t>l’obbligo</a:t>
            </a:r>
            <a:r>
              <a:rPr i="1" lang="it" sz="1200">
                <a:solidFill>
                  <a:schemeClr val="dk2"/>
                </a:solidFill>
              </a:rPr>
              <a:t> dell’installazione di applicazioni per il </a:t>
            </a:r>
            <a:r>
              <a:rPr b="1" i="1" lang="it" sz="1200">
                <a:solidFill>
                  <a:schemeClr val="dk2"/>
                </a:solidFill>
              </a:rPr>
              <a:t>controllo parentale</a:t>
            </a:r>
            <a:r>
              <a:rPr i="1" lang="it" sz="1200">
                <a:solidFill>
                  <a:schemeClr val="dk2"/>
                </a:solidFill>
              </a:rPr>
              <a:t> e l’inibizione all’accesso a siti per adulti sui cellulari dei minori;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b="1" i="1" lang="it" sz="1200">
                <a:solidFill>
                  <a:schemeClr val="dk2"/>
                </a:solidFill>
              </a:rPr>
              <a:t>favorire la riconoscibilità</a:t>
            </a:r>
            <a:r>
              <a:rPr i="1" lang="it" sz="1200">
                <a:solidFill>
                  <a:schemeClr val="dk2"/>
                </a:solidFill>
              </a:rPr>
              <a:t> di chi frequenta il </a:t>
            </a:r>
            <a:r>
              <a:rPr i="1" lang="it" sz="1200">
                <a:solidFill>
                  <a:schemeClr val="dk2"/>
                </a:solidFill>
              </a:rPr>
              <a:t>web</a:t>
            </a:r>
            <a:r>
              <a:rPr i="1" lang="it" sz="1200">
                <a:solidFill>
                  <a:schemeClr val="dk2"/>
                </a:solidFill>
              </a:rPr>
              <a:t>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b="1" i="1" lang="it" sz="1200">
                <a:solidFill>
                  <a:schemeClr val="dk2"/>
                </a:solidFill>
              </a:rPr>
              <a:t>vietare</a:t>
            </a:r>
            <a:r>
              <a:rPr i="1" lang="it" sz="1200">
                <a:solidFill>
                  <a:schemeClr val="dk2"/>
                </a:solidFill>
              </a:rPr>
              <a:t> l’accesso degli smartphone nelle </a:t>
            </a:r>
            <a:r>
              <a:rPr b="1" i="1" lang="it" sz="1200">
                <a:solidFill>
                  <a:schemeClr val="dk2"/>
                </a:solidFill>
              </a:rPr>
              <a:t>classi</a:t>
            </a:r>
            <a:r>
              <a:rPr i="1" lang="it" sz="1200">
                <a:solidFill>
                  <a:schemeClr val="dk2"/>
                </a:solidFill>
              </a:rPr>
              <a:t>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b="1" i="1" lang="it" sz="1200">
                <a:solidFill>
                  <a:schemeClr val="dk2"/>
                </a:solidFill>
              </a:rPr>
              <a:t>educare</a:t>
            </a:r>
            <a:r>
              <a:rPr i="1" lang="it" sz="1200">
                <a:solidFill>
                  <a:schemeClr val="dk2"/>
                </a:solidFill>
              </a:rPr>
              <a:t> gli studenti ai </a:t>
            </a:r>
            <a:r>
              <a:rPr b="1" i="1" lang="it" sz="1200">
                <a:solidFill>
                  <a:schemeClr val="dk2"/>
                </a:solidFill>
              </a:rPr>
              <a:t>rischi</a:t>
            </a:r>
            <a:r>
              <a:rPr i="1" lang="it" sz="1200">
                <a:solidFill>
                  <a:schemeClr val="dk2"/>
                </a:solidFill>
              </a:rPr>
              <a:t> connessi all’abuso di dispositivi digitali e alla navigazione sul web;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i="1" lang="it" sz="1200">
                <a:solidFill>
                  <a:schemeClr val="dk2"/>
                </a:solidFill>
              </a:rPr>
              <a:t>interpretare con equilibrio e </a:t>
            </a:r>
            <a:r>
              <a:rPr b="1" i="1" lang="it" sz="1200">
                <a:solidFill>
                  <a:schemeClr val="dk2"/>
                </a:solidFill>
              </a:rPr>
              <a:t>spirito critico</a:t>
            </a:r>
            <a:r>
              <a:rPr i="1" lang="it" sz="1200">
                <a:solidFill>
                  <a:schemeClr val="dk2"/>
                </a:solidFill>
              </a:rPr>
              <a:t> la tendenza epocale a sopravvalutare i benefici del digitale applicato all’insegnamento;</a:t>
            </a:r>
            <a:endParaRPr i="1" sz="1200">
              <a:solidFill>
                <a:schemeClr val="dk2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❖"/>
            </a:pPr>
            <a:r>
              <a:rPr b="1" i="1" lang="it" sz="1200">
                <a:solidFill>
                  <a:schemeClr val="dk2"/>
                </a:solidFill>
              </a:rPr>
              <a:t>incoraggiare</a:t>
            </a:r>
            <a:r>
              <a:rPr i="1" lang="it" sz="1200">
                <a:solidFill>
                  <a:schemeClr val="dk2"/>
                </a:solidFill>
              </a:rPr>
              <a:t>, nelle scuole, la l</a:t>
            </a:r>
            <a:r>
              <a:rPr b="1" i="1" lang="it" sz="1200">
                <a:solidFill>
                  <a:schemeClr val="dk2"/>
                </a:solidFill>
              </a:rPr>
              <a:t>ettura su carta</a:t>
            </a:r>
            <a:r>
              <a:rPr i="1" lang="it" sz="1200">
                <a:solidFill>
                  <a:schemeClr val="dk2"/>
                </a:solidFill>
              </a:rPr>
              <a:t>, la </a:t>
            </a:r>
            <a:r>
              <a:rPr b="1" i="1" lang="it" sz="1200">
                <a:solidFill>
                  <a:schemeClr val="dk2"/>
                </a:solidFill>
              </a:rPr>
              <a:t>scrittura a mano</a:t>
            </a:r>
            <a:r>
              <a:rPr i="1" lang="it" sz="1200">
                <a:solidFill>
                  <a:schemeClr val="dk2"/>
                </a:solidFill>
              </a:rPr>
              <a:t> e l’</a:t>
            </a:r>
            <a:r>
              <a:rPr b="1" i="1" lang="it" sz="1200">
                <a:solidFill>
                  <a:schemeClr val="dk2"/>
                </a:solidFill>
              </a:rPr>
              <a:t>esercizio della memoria</a:t>
            </a:r>
            <a:r>
              <a:rPr i="1" lang="it" sz="1200">
                <a:solidFill>
                  <a:schemeClr val="dk2"/>
                </a:solidFill>
              </a:rPr>
              <a:t>»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790225" y="1269850"/>
            <a:ext cx="8024700" cy="3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Il documento della Settima Commissione si conclude con le seguenti raccomandazioni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" name="Google Shape;256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Perché ci incontriamo?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721975" y="1392150"/>
            <a:ext cx="4931700" cy="18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600"/>
              <a:t>perché </a:t>
            </a:r>
            <a:r>
              <a:rPr lang="it" sz="1600"/>
              <a:t>i nostri ragazzi sono </a:t>
            </a:r>
            <a:r>
              <a:rPr b="1" lang="it" sz="1600"/>
              <a:t>il futuro</a:t>
            </a:r>
            <a:endParaRPr b="1" sz="1600"/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600"/>
              <a:t>perché come crescono ci riguarda </a:t>
            </a:r>
            <a:r>
              <a:rPr b="1" lang="it" sz="1600"/>
              <a:t>tutti</a:t>
            </a:r>
            <a:endParaRPr b="1" sz="1600"/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600"/>
              <a:t>per seminare </a:t>
            </a:r>
            <a:r>
              <a:rPr b="1" lang="it" sz="1600"/>
              <a:t>spunti di riflessione</a:t>
            </a:r>
            <a:endParaRPr b="1" sz="1600"/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600"/>
              <a:t>per avviare un </a:t>
            </a:r>
            <a:r>
              <a:rPr lang="it" sz="1600"/>
              <a:t>dibattito  fra  famiglie, educatori, ragazzi e medici, e condividere </a:t>
            </a:r>
            <a:r>
              <a:rPr b="1" lang="it" sz="1600"/>
              <a:t>opinioni e proposte</a:t>
            </a:r>
            <a:endParaRPr b="1" sz="1600"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925" y="1544550"/>
            <a:ext cx="268605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899" y="3290449"/>
            <a:ext cx="2877325" cy="1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729450" y="1367775"/>
            <a:ext cx="82197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">
                <a:solidFill>
                  <a:srgbClr val="000000"/>
                </a:solidFill>
              </a:rPr>
              <a:t>l documento della Settima Commissione resta dormiente. A rianimarlo, il 12 aprile 2022, è un intervento del relatore, il senatore Andrea Cangini, a uno </a:t>
            </a:r>
            <a:r>
              <a:rPr b="1" lang="it" u="sng">
                <a:solidFill>
                  <a:schemeClr val="hlink"/>
                </a:solidFill>
                <a:hlinkClick r:id="rId3"/>
              </a:rPr>
              <a:t>Speciale TG1</a:t>
            </a:r>
            <a:r>
              <a:rPr lang="it">
                <a:solidFill>
                  <a:srgbClr val="000000"/>
                </a:solidFill>
              </a:rPr>
              <a:t> che «</a:t>
            </a:r>
            <a:r>
              <a:rPr i="1" lang="it">
                <a:solidFill>
                  <a:srgbClr val="000000"/>
                </a:solidFill>
              </a:rPr>
              <a:t>mette in guardia i genitori e gli adolescenti circa i rischi che si corrono con l'utilizzo intensivo ed ossessivo dei device elettronici</a:t>
            </a:r>
            <a:r>
              <a:rPr lang="it">
                <a:solidFill>
                  <a:srgbClr val="000000"/>
                </a:solidFill>
              </a:rPr>
              <a:t>».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3" name="Google Shape;263;p33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“contromisure”</a:t>
            </a:r>
            <a:endParaRPr sz="1600"/>
          </a:p>
        </p:txBody>
      </p:sp>
      <p:sp>
        <p:nvSpPr>
          <p:cNvPr id="264" name="Google Shape;264;p33"/>
          <p:cNvSpPr txBox="1"/>
          <p:nvPr>
            <p:ph idx="1" type="body"/>
          </p:nvPr>
        </p:nvSpPr>
        <p:spPr>
          <a:xfrm>
            <a:off x="729450" y="2748850"/>
            <a:ext cx="5106300" cy="18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Sorgono </a:t>
            </a:r>
            <a:r>
              <a:rPr b="1" lang="it">
                <a:solidFill>
                  <a:srgbClr val="000000"/>
                </a:solidFill>
              </a:rPr>
              <a:t>polemiche</a:t>
            </a:r>
            <a:r>
              <a:rPr lang="it">
                <a:solidFill>
                  <a:srgbClr val="000000"/>
                </a:solidFill>
              </a:rPr>
              <a:t>. In 250 indirizzano una lettera  al relatore in difesa del digitale e dei videogiochi sostenendone la valenza positiva.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Tra i sottoscrittori figurano psicologi, giornalisti, professionisti del mondo della scuola. Ma ben 112 firme provengono dal settore digitale.</a:t>
            </a:r>
            <a:endParaRPr b="1"/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900" y="2610863"/>
            <a:ext cx="2992824" cy="198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729450" y="1367775"/>
            <a:ext cx="7980900" cy="1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A dicembre 2022, p</a:t>
            </a:r>
            <a:r>
              <a:rPr lang="it">
                <a:solidFill>
                  <a:srgbClr val="000000"/>
                </a:solidFill>
              </a:rPr>
              <a:t>reso atto delle </a:t>
            </a:r>
            <a:r>
              <a:rPr b="1" lang="it">
                <a:solidFill>
                  <a:srgbClr val="000000"/>
                </a:solidFill>
              </a:rPr>
              <a:t>conclusioni allarmanti dell’indagine promossa dalla Settima Commissione</a:t>
            </a:r>
            <a:r>
              <a:rPr lang="it">
                <a:solidFill>
                  <a:srgbClr val="000000"/>
                </a:solidFill>
              </a:rPr>
              <a:t>,</a:t>
            </a:r>
            <a:r>
              <a:rPr lang="it">
                <a:solidFill>
                  <a:srgbClr val="000000"/>
                </a:solidFill>
              </a:rPr>
              <a:t> il Ministro dell’Istruzione ha ritenuto opportuno trasmetterle alle scuole di ogni ordine e grado,  </a:t>
            </a:r>
            <a:r>
              <a:rPr lang="it">
                <a:solidFill>
                  <a:srgbClr val="000000"/>
                </a:solidFill>
              </a:rPr>
              <a:t>allegate a una circolare</a:t>
            </a:r>
            <a:r>
              <a:rPr lang="it">
                <a:solidFill>
                  <a:srgbClr val="000000"/>
                </a:solidFill>
              </a:rPr>
              <a:t>. Ma </a:t>
            </a:r>
            <a:r>
              <a:rPr b="1" lang="it">
                <a:solidFill>
                  <a:srgbClr val="000000"/>
                </a:solidFill>
              </a:rPr>
              <a:t>in quante scuole sono state lette e discusse?</a:t>
            </a:r>
            <a:endParaRPr b="1" sz="1900"/>
          </a:p>
        </p:txBody>
      </p:sp>
      <p:sp>
        <p:nvSpPr>
          <p:cNvPr id="271" name="Google Shape;271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5189250" y="2765163"/>
            <a:ext cx="35211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Lato"/>
                <a:ea typeface="Lato"/>
                <a:cs typeface="Lato"/>
                <a:sym typeface="Lato"/>
              </a:rPr>
              <a:t>Sta di fatto che, c</a:t>
            </a:r>
            <a:r>
              <a:rPr lang="it" sz="1300">
                <a:latin typeface="Lato"/>
                <a:ea typeface="Lato"/>
                <a:cs typeface="Lato"/>
                <a:sym typeface="Lato"/>
              </a:rPr>
              <a:t>ontemporaneamente, il </a:t>
            </a:r>
            <a:r>
              <a:rPr b="1" lang="it" sz="1300">
                <a:latin typeface="Lato"/>
                <a:ea typeface="Lato"/>
                <a:cs typeface="Lato"/>
                <a:sym typeface="Lato"/>
              </a:rPr>
              <a:t>Piano Nazionale di Ripresa e Resilienza (PNRR)</a:t>
            </a:r>
            <a:r>
              <a:rPr lang="it" sz="1300">
                <a:latin typeface="Lato"/>
                <a:ea typeface="Lato"/>
                <a:cs typeface="Lato"/>
                <a:sym typeface="Lato"/>
              </a:rPr>
              <a:t> persegue, tra le sue ‘missioni’ istituzionali, la </a:t>
            </a:r>
            <a:r>
              <a:rPr b="1" lang="it" sz="1300">
                <a:latin typeface="Lato"/>
                <a:ea typeface="Lato"/>
                <a:cs typeface="Lato"/>
                <a:sym typeface="Lato"/>
              </a:rPr>
              <a:t>completa digitalizzazione della scuola</a:t>
            </a:r>
            <a:r>
              <a:rPr lang="it" sz="1300">
                <a:latin typeface="Lato"/>
                <a:ea typeface="Lato"/>
                <a:cs typeface="Lato"/>
                <a:sym typeface="Lato"/>
              </a:rPr>
              <a:t> italiana, attraverso il cosiddetto </a:t>
            </a:r>
            <a:r>
              <a:rPr b="1" lang="it" sz="13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“Piano Scuola 4.0”</a:t>
            </a:r>
            <a:r>
              <a:rPr lang="it" sz="1300">
                <a:latin typeface="Lato"/>
                <a:ea typeface="Lato"/>
                <a:cs typeface="Lato"/>
                <a:sym typeface="Lato"/>
              </a:rPr>
              <a:t>.</a:t>
            </a:r>
            <a:endParaRPr b="1" sz="13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250" y="2571750"/>
            <a:ext cx="4039647" cy="22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“contromisure”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Piano Scuola 4.0</a:t>
            </a:r>
            <a:endParaRPr/>
          </a:p>
        </p:txBody>
      </p:sp>
      <p:sp>
        <p:nvSpPr>
          <p:cNvPr id="280" name="Google Shape;280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81" name="Google Shape;281;p35"/>
          <p:cNvSpPr txBox="1"/>
          <p:nvPr>
            <p:ph idx="1" type="body"/>
          </p:nvPr>
        </p:nvSpPr>
        <p:spPr>
          <a:xfrm>
            <a:off x="789325" y="1291575"/>
            <a:ext cx="5766000" cy="37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Il Piano prevede un cronoprogramma che </a:t>
            </a:r>
            <a:r>
              <a:rPr lang="it" u="sng">
                <a:solidFill>
                  <a:srgbClr val="000000"/>
                </a:solidFill>
              </a:rPr>
              <a:t>vincola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b="1" lang="it">
                <a:solidFill>
                  <a:srgbClr val="000000"/>
                </a:solidFill>
              </a:rPr>
              <a:t>a realizzare entro il 2025 </a:t>
            </a:r>
            <a:r>
              <a:rPr lang="it">
                <a:solidFill>
                  <a:srgbClr val="000000"/>
                </a:solidFill>
              </a:rPr>
              <a:t>la </a:t>
            </a:r>
            <a:r>
              <a:rPr b="1" lang="it">
                <a:solidFill>
                  <a:srgbClr val="000000"/>
                </a:solidFill>
              </a:rPr>
              <a:t>digitalizzazione</a:t>
            </a:r>
            <a:r>
              <a:rPr lang="it">
                <a:solidFill>
                  <a:srgbClr val="000000"/>
                </a:solidFill>
              </a:rPr>
              <a:t> della didattica e </a:t>
            </a:r>
            <a:r>
              <a:rPr lang="it">
                <a:solidFill>
                  <a:srgbClr val="000000"/>
                </a:solidFill>
              </a:rPr>
              <a:t>dell'organizzazione</a:t>
            </a:r>
            <a:r>
              <a:rPr lang="it">
                <a:solidFill>
                  <a:srgbClr val="000000"/>
                </a:solidFill>
              </a:rPr>
              <a:t> scolastica italiana.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E’ esplicitato chiaramente il proposito di chiudere i ponti col passato, incluso «</a:t>
            </a:r>
            <a:r>
              <a:rPr i="1" lang="it">
                <a:solidFill>
                  <a:srgbClr val="000000"/>
                </a:solidFill>
              </a:rPr>
              <a:t>lo spazio di apprendimento tradizionale … di un’aula di forma quadrata o rettangolare, con le file di banchi disposti di fronte alla cattedra del docente</a:t>
            </a:r>
            <a:r>
              <a:rPr lang="it">
                <a:solidFill>
                  <a:srgbClr val="000000"/>
                </a:solidFill>
              </a:rPr>
              <a:t>».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lang="it">
                <a:solidFill>
                  <a:srgbClr val="000000"/>
                </a:solidFill>
              </a:rPr>
              <a:t>i presenta</a:t>
            </a:r>
            <a:r>
              <a:rPr i="1" lang="it">
                <a:solidFill>
                  <a:srgbClr val="000000"/>
                </a:solidFill>
              </a:rPr>
              <a:t> come il più ingente finanziamento mai ricevuto dalle scuole italiane. </a:t>
            </a:r>
            <a:endParaRPr i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Per l’a.s. 2024-2025 il Ministero dell’Istruzione dovrà fornire alla </a:t>
            </a:r>
            <a:r>
              <a:rPr b="1" lang="it">
                <a:solidFill>
                  <a:srgbClr val="000000"/>
                </a:solidFill>
              </a:rPr>
              <a:t>Commissione europea</a:t>
            </a:r>
            <a:r>
              <a:rPr lang="it">
                <a:solidFill>
                  <a:srgbClr val="000000"/>
                </a:solidFill>
              </a:rPr>
              <a:t> la dimostrazione di aver raggiunto il valore minimo di </a:t>
            </a:r>
            <a:r>
              <a:rPr b="1" i="1" lang="it">
                <a:solidFill>
                  <a:srgbClr val="000000"/>
                </a:solidFill>
              </a:rPr>
              <a:t>100.000</a:t>
            </a:r>
            <a:r>
              <a:rPr b="1" lang="it">
                <a:solidFill>
                  <a:srgbClr val="000000"/>
                </a:solidFill>
              </a:rPr>
              <a:t> ambienti di apprendiment</a:t>
            </a:r>
            <a:r>
              <a:rPr lang="it">
                <a:solidFill>
                  <a:srgbClr val="000000"/>
                </a:solidFill>
              </a:rPr>
              <a:t>o trasformati  in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i="1" lang="it">
                <a:solidFill>
                  <a:srgbClr val="000000"/>
                </a:solidFill>
              </a:rPr>
              <a:t>Next Generation Classrooms, </a:t>
            </a:r>
            <a:r>
              <a:rPr i="1" lang="it">
                <a:solidFill>
                  <a:srgbClr val="000000"/>
                </a:solidFill>
              </a:rPr>
              <a:t>per le scuole di primo e di secondo grado (finanziati con 1,3 miliardi di euro)</a:t>
            </a:r>
            <a:endParaRPr i="1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i="1" lang="it">
                <a:solidFill>
                  <a:srgbClr val="000000"/>
                </a:solidFill>
              </a:rPr>
              <a:t>Next Generation Labs </a:t>
            </a:r>
            <a:r>
              <a:rPr i="1" lang="it">
                <a:solidFill>
                  <a:srgbClr val="000000"/>
                </a:solidFill>
              </a:rPr>
              <a:t>(finanziati con 424 milioni e 800 mila euro)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850" y="1797350"/>
            <a:ext cx="2515101" cy="14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9850" y="3476350"/>
            <a:ext cx="2515102" cy="100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Piano Scuola 4.0</a:t>
            </a:r>
            <a:endParaRPr/>
          </a:p>
        </p:txBody>
      </p:sp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0" name="Google Shape;290;p36"/>
          <p:cNvSpPr txBox="1"/>
          <p:nvPr>
            <p:ph idx="1" type="body"/>
          </p:nvPr>
        </p:nvSpPr>
        <p:spPr>
          <a:xfrm>
            <a:off x="368775" y="1341400"/>
            <a:ext cx="5401800" cy="31257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54595F"/>
                </a:solidFill>
              </a:rPr>
              <a:t>«Gli </a:t>
            </a:r>
            <a:r>
              <a:rPr b="1" i="1" lang="it" sz="1200">
                <a:solidFill>
                  <a:srgbClr val="54595F"/>
                </a:solidFill>
              </a:rPr>
              <a:t>ambienti fisici</a:t>
            </a:r>
            <a:r>
              <a:rPr i="1" lang="it" sz="1200">
                <a:solidFill>
                  <a:srgbClr val="54595F"/>
                </a:solidFill>
              </a:rPr>
              <a:t> di apprendimento non possono essere oggi progettati senza tener conto anche degli </a:t>
            </a:r>
            <a:r>
              <a:rPr b="1" i="1" lang="it" sz="1200">
                <a:solidFill>
                  <a:srgbClr val="54595F"/>
                </a:solidFill>
              </a:rPr>
              <a:t>ambienti digitali</a:t>
            </a:r>
            <a:r>
              <a:rPr i="1" lang="it" sz="1200">
                <a:solidFill>
                  <a:srgbClr val="54595F"/>
                </a:solidFill>
              </a:rPr>
              <a:t> (ambienti </a:t>
            </a:r>
            <a:r>
              <a:rPr b="1" i="1" lang="it" sz="1200">
                <a:solidFill>
                  <a:srgbClr val="54595F"/>
                </a:solidFill>
              </a:rPr>
              <a:t>on line </a:t>
            </a:r>
            <a:r>
              <a:rPr i="1" lang="it" sz="1200">
                <a:solidFill>
                  <a:srgbClr val="54595F"/>
                </a:solidFill>
              </a:rPr>
              <a:t>tramite </a:t>
            </a:r>
            <a:r>
              <a:rPr b="1" i="1" lang="it" sz="1200">
                <a:solidFill>
                  <a:srgbClr val="54595F"/>
                </a:solidFill>
              </a:rPr>
              <a:t>piattaforme cloud di e-learning</a:t>
            </a:r>
            <a:r>
              <a:rPr i="1" lang="it" sz="1200">
                <a:solidFill>
                  <a:srgbClr val="54595F"/>
                </a:solidFill>
              </a:rPr>
              <a:t> e </a:t>
            </a:r>
            <a:r>
              <a:rPr b="1" i="1" lang="it" sz="1200">
                <a:solidFill>
                  <a:srgbClr val="54595F"/>
                </a:solidFill>
              </a:rPr>
              <a:t>ambienti immersivi in realtà virtuale</a:t>
            </a:r>
            <a:r>
              <a:rPr i="1" lang="it" sz="1200">
                <a:solidFill>
                  <a:srgbClr val="54595F"/>
                </a:solidFill>
              </a:rPr>
              <a:t>) per configurare nuove dimensioni di </a:t>
            </a:r>
            <a:r>
              <a:rPr b="1" i="1" lang="it" sz="1200">
                <a:solidFill>
                  <a:srgbClr val="54595F"/>
                </a:solidFill>
              </a:rPr>
              <a:t>apprendimento ibrido</a:t>
            </a:r>
            <a:r>
              <a:rPr i="1" lang="it" sz="1200">
                <a:solidFill>
                  <a:srgbClr val="54595F"/>
                </a:solidFill>
              </a:rPr>
              <a:t>. L’utilizzo del </a:t>
            </a:r>
            <a:r>
              <a:rPr b="1" i="1" lang="it" sz="1200">
                <a:solidFill>
                  <a:srgbClr val="54595F"/>
                </a:solidFill>
              </a:rPr>
              <a:t>metaverso</a:t>
            </a:r>
            <a:r>
              <a:rPr i="1" lang="it" sz="1200">
                <a:solidFill>
                  <a:srgbClr val="54595F"/>
                </a:solidFill>
              </a:rPr>
              <a:t> in ambito educativo costituisce un recente campo di esplorazione, l’</a:t>
            </a:r>
            <a:r>
              <a:rPr b="1" i="1" lang="it" sz="1200">
                <a:solidFill>
                  <a:srgbClr val="54595F"/>
                </a:solidFill>
              </a:rPr>
              <a:t>eduverso</a:t>
            </a:r>
            <a:r>
              <a:rPr i="1" lang="it" sz="1200">
                <a:solidFill>
                  <a:srgbClr val="54595F"/>
                </a:solidFill>
              </a:rPr>
              <a:t>, che offre la possibilità di ottenere </a:t>
            </a:r>
            <a:r>
              <a:rPr b="1" i="1" lang="it" sz="1200">
                <a:solidFill>
                  <a:srgbClr val="54595F"/>
                </a:solidFill>
              </a:rPr>
              <a:t>nuovi “spazi” </a:t>
            </a:r>
            <a:r>
              <a:rPr i="1" lang="it" sz="1200">
                <a:solidFill>
                  <a:srgbClr val="54595F"/>
                </a:solidFill>
              </a:rPr>
              <a:t>di comunicazione sociale, maggiore libertà di creare e condividere, offerta di nuove </a:t>
            </a:r>
            <a:r>
              <a:rPr b="1" i="1" lang="it" sz="1200">
                <a:solidFill>
                  <a:srgbClr val="54595F"/>
                </a:solidFill>
              </a:rPr>
              <a:t>esperienze didattiche immersive</a:t>
            </a:r>
            <a:r>
              <a:rPr i="1" lang="it" sz="1200">
                <a:solidFill>
                  <a:srgbClr val="54595F"/>
                </a:solidFill>
              </a:rPr>
              <a:t> attraverso la </a:t>
            </a:r>
            <a:r>
              <a:rPr b="1" i="1" lang="it" sz="1200">
                <a:solidFill>
                  <a:srgbClr val="54595F"/>
                </a:solidFill>
              </a:rPr>
              <a:t>virtualizzazione</a:t>
            </a:r>
            <a:r>
              <a:rPr i="1" lang="it" sz="1200">
                <a:solidFill>
                  <a:srgbClr val="54595F"/>
                </a:solidFill>
              </a:rPr>
              <a:t>, </a:t>
            </a:r>
            <a:endParaRPr i="1" sz="1200">
              <a:solidFill>
                <a:srgbClr val="54595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54595F"/>
                </a:solidFill>
              </a:rPr>
              <a:t>creando un continuum educativo e scolastico fra </a:t>
            </a:r>
            <a:endParaRPr i="1" sz="1200">
              <a:solidFill>
                <a:srgbClr val="54595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54595F"/>
                </a:solidFill>
              </a:rPr>
              <a:t>lo spazio fisico e lo spazio virtuale per l’apprendimento, </a:t>
            </a:r>
            <a:endParaRPr i="1" sz="1200">
              <a:solidFill>
                <a:srgbClr val="54595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54595F"/>
                </a:solidFill>
              </a:rPr>
              <a:t>ovvero un ambiente di </a:t>
            </a:r>
            <a:r>
              <a:rPr b="1" i="1" lang="it" sz="1200">
                <a:solidFill>
                  <a:srgbClr val="54595F"/>
                </a:solidFill>
              </a:rPr>
              <a:t>apprendimento onlife</a:t>
            </a:r>
            <a:r>
              <a:rPr i="1" lang="it" sz="1200">
                <a:solidFill>
                  <a:srgbClr val="54595F"/>
                </a:solidFill>
              </a:rPr>
              <a:t>»</a:t>
            </a:r>
            <a:endParaRPr i="1" sz="12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645775" y="4541550"/>
            <a:ext cx="783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https://pnrr.istruzione.it/wp-content/uploads/2022/07/PIANO_SCUOLA_4.0_VERSIONE_GRAFICA.pdf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&#10;" id="292" name="Google Shape;292;p36" title="video_metaverso_bambini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650" y="1341500"/>
            <a:ext cx="2099146" cy="31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576" y="3335550"/>
            <a:ext cx="1762602" cy="9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Piano Scuola 4.0</a:t>
            </a:r>
            <a:endParaRPr/>
          </a:p>
        </p:txBody>
      </p:sp>
      <p:sp>
        <p:nvSpPr>
          <p:cNvPr id="299" name="Google Shape;299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729450" y="1291575"/>
            <a:ext cx="5694000" cy="26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Per gli insegnanti è previsto un modello di</a:t>
            </a:r>
            <a:r>
              <a:rPr i="1" lang="it">
                <a:solidFill>
                  <a:srgbClr val="000000"/>
                </a:solidFill>
              </a:rPr>
              <a:t> “</a:t>
            </a:r>
            <a:r>
              <a:rPr b="1" i="1" lang="it">
                <a:solidFill>
                  <a:srgbClr val="000000"/>
                </a:solidFill>
              </a:rPr>
              <a:t>progressione di carriera</a:t>
            </a:r>
            <a:r>
              <a:rPr i="1" lang="it">
                <a:solidFill>
                  <a:srgbClr val="000000"/>
                </a:solidFill>
              </a:rPr>
              <a:t>” </a:t>
            </a:r>
            <a:r>
              <a:rPr lang="it">
                <a:solidFill>
                  <a:srgbClr val="000000"/>
                </a:solidFill>
              </a:rPr>
              <a:t>subordinata alla frequenza di corsi specifici per l’acquisizione delle competenze digitali necessarie a scalare sei livelli</a:t>
            </a:r>
            <a:r>
              <a:rPr i="1" lang="it">
                <a:solidFill>
                  <a:srgbClr val="000000"/>
                </a:solidFill>
              </a:rPr>
              <a:t>: </a:t>
            </a:r>
            <a:r>
              <a:rPr i="1" lang="it">
                <a:solidFill>
                  <a:srgbClr val="000000"/>
                </a:solidFill>
              </a:rPr>
              <a:t>A1 Novizio - A2 Esploratore - B1 Sperimentatore - B2 Esperto - C1 Leader - C2 Pioniere</a:t>
            </a:r>
            <a:r>
              <a:rPr lang="it">
                <a:solidFill>
                  <a:srgbClr val="000000"/>
                </a:solidFill>
              </a:rPr>
              <a:t>. 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Sorgono dubbi sull’effettiva autonomia dei docenti </a:t>
            </a:r>
            <a:r>
              <a:rPr b="1" lang="it">
                <a:solidFill>
                  <a:srgbClr val="000000"/>
                </a:solidFill>
              </a:rPr>
              <a:t>se si fissano a priori metodi e strumenti di insegnamento.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750" y="661700"/>
            <a:ext cx="1925975" cy="24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748" y="3147496"/>
            <a:ext cx="1925975" cy="143880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>
            <p:ph idx="1" type="body"/>
          </p:nvPr>
        </p:nvSpPr>
        <p:spPr>
          <a:xfrm>
            <a:off x="798900" y="4140075"/>
            <a:ext cx="5624700" cy="6588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Art. 33 della Costituzione 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000000"/>
                </a:solidFill>
              </a:rPr>
              <a:t>«L'arte e la scienza sono libere e libero ne è l'insegnamento»</a:t>
            </a:r>
            <a:endParaRPr i="1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/>
          <p:nvPr>
            <p:ph type="title"/>
          </p:nvPr>
        </p:nvSpPr>
        <p:spPr>
          <a:xfrm>
            <a:off x="721975" y="509300"/>
            <a:ext cx="76887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840">
                <a:solidFill>
                  <a:schemeClr val="accent3"/>
                </a:solidFill>
              </a:rPr>
              <a:t>I</a:t>
            </a:r>
            <a:r>
              <a:rPr lang="it" sz="1840"/>
              <a:t>stituto </a:t>
            </a:r>
            <a:r>
              <a:rPr lang="it" sz="1840">
                <a:solidFill>
                  <a:schemeClr val="accent3"/>
                </a:solidFill>
              </a:rPr>
              <a:t>N</a:t>
            </a:r>
            <a:r>
              <a:rPr lang="it" sz="1840"/>
              <a:t>azionale per la </a:t>
            </a:r>
            <a:r>
              <a:rPr lang="it" sz="1840">
                <a:solidFill>
                  <a:schemeClr val="accent3"/>
                </a:solidFill>
              </a:rPr>
              <a:t>VAL</a:t>
            </a:r>
            <a:r>
              <a:rPr lang="it" sz="1840"/>
              <a:t>utazione del </a:t>
            </a:r>
            <a:r>
              <a:rPr lang="it" sz="1840">
                <a:solidFill>
                  <a:schemeClr val="accent3"/>
                </a:solidFill>
              </a:rPr>
              <a:t>S</a:t>
            </a:r>
            <a:r>
              <a:rPr lang="it" sz="1840"/>
              <a:t>istema educativo di </a:t>
            </a:r>
            <a:r>
              <a:rPr lang="it" sz="1840">
                <a:solidFill>
                  <a:schemeClr val="accent3"/>
                </a:solidFill>
              </a:rPr>
              <a:t>I</a:t>
            </a:r>
            <a:r>
              <a:rPr lang="it" sz="1840"/>
              <a:t>struzione e di formazione</a:t>
            </a:r>
            <a:endParaRPr sz="2340"/>
          </a:p>
        </p:txBody>
      </p:sp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10" name="Google Shape;310;p38"/>
          <p:cNvSpPr txBox="1"/>
          <p:nvPr>
            <p:ph idx="1" type="body"/>
          </p:nvPr>
        </p:nvSpPr>
        <p:spPr>
          <a:xfrm>
            <a:off x="668250" y="1291575"/>
            <a:ext cx="80778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Un esempio concreto di come l’INVALSI intende perseguire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l’obiettivo di </a:t>
            </a:r>
            <a:r>
              <a:rPr b="1" lang="it">
                <a:solidFill>
                  <a:schemeClr val="accent3"/>
                </a:solidFill>
              </a:rPr>
              <a:t>contrastare la povertà educativa digitale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311" name="Google Shape;311;p38"/>
          <p:cNvSpPr txBox="1"/>
          <p:nvPr>
            <p:ph idx="1" type="body"/>
          </p:nvPr>
        </p:nvSpPr>
        <p:spPr>
          <a:xfrm>
            <a:off x="668225" y="2018150"/>
            <a:ext cx="8077800" cy="1012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«Non possiamo perdere l’occasione del </a:t>
            </a:r>
            <a:r>
              <a:rPr b="1" i="1" lang="it">
                <a:solidFill>
                  <a:srgbClr val="54595F"/>
                </a:solidFill>
              </a:rPr>
              <a:t>P</a:t>
            </a:r>
            <a:r>
              <a:rPr i="1" lang="it">
                <a:solidFill>
                  <a:srgbClr val="54595F"/>
                </a:solidFill>
              </a:rPr>
              <a:t>iano </a:t>
            </a:r>
            <a:r>
              <a:rPr b="1" i="1" lang="it">
                <a:solidFill>
                  <a:srgbClr val="54595F"/>
                </a:solidFill>
              </a:rPr>
              <a:t>N</a:t>
            </a:r>
            <a:r>
              <a:rPr i="1" lang="it">
                <a:solidFill>
                  <a:srgbClr val="54595F"/>
                </a:solidFill>
              </a:rPr>
              <a:t>azionale di </a:t>
            </a:r>
            <a:r>
              <a:rPr b="1" i="1" lang="it">
                <a:solidFill>
                  <a:srgbClr val="54595F"/>
                </a:solidFill>
              </a:rPr>
              <a:t>R</a:t>
            </a:r>
            <a:r>
              <a:rPr i="1" lang="it">
                <a:solidFill>
                  <a:srgbClr val="54595F"/>
                </a:solidFill>
              </a:rPr>
              <a:t>ipresa e </a:t>
            </a:r>
            <a:r>
              <a:rPr b="1" i="1" lang="it">
                <a:solidFill>
                  <a:srgbClr val="54595F"/>
                </a:solidFill>
              </a:rPr>
              <a:t>R</a:t>
            </a:r>
            <a:r>
              <a:rPr i="1" lang="it">
                <a:solidFill>
                  <a:srgbClr val="54595F"/>
                </a:solidFill>
              </a:rPr>
              <a:t>esilienza e delle altre risorse europee e nazionali per determinare un cambiamento profondo, volto al </a:t>
            </a:r>
            <a:r>
              <a:rPr b="1" i="1" lang="it">
                <a:solidFill>
                  <a:srgbClr val="54595F"/>
                </a:solidFill>
              </a:rPr>
              <a:t>superamento delle disuguaglianze</a:t>
            </a:r>
            <a:r>
              <a:rPr i="1" lang="it">
                <a:solidFill>
                  <a:srgbClr val="54595F"/>
                </a:solidFill>
              </a:rPr>
              <a:t> e ad un </a:t>
            </a:r>
            <a:r>
              <a:rPr b="1" i="1" lang="it">
                <a:solidFill>
                  <a:srgbClr val="54595F"/>
                </a:solidFill>
              </a:rPr>
              <a:t>sistema educativo di qualità per tutte e tutti</a:t>
            </a:r>
            <a:r>
              <a:rPr i="1" lang="it">
                <a:solidFill>
                  <a:srgbClr val="54595F"/>
                </a:solidFill>
              </a:rPr>
              <a:t>, che tenga conto della trasformazione digitale in atto.»</a:t>
            </a:r>
            <a:endParaRPr i="1" sz="9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312" name="Google Shape;312;p38"/>
          <p:cNvSpPr txBox="1"/>
          <p:nvPr>
            <p:ph idx="1" type="body"/>
          </p:nvPr>
        </p:nvSpPr>
        <p:spPr>
          <a:xfrm>
            <a:off x="668225" y="3129325"/>
            <a:ext cx="8077800" cy="1012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«Diventare </a:t>
            </a:r>
            <a:r>
              <a:rPr b="1" i="1" lang="it">
                <a:solidFill>
                  <a:srgbClr val="54595F"/>
                </a:solidFill>
              </a:rPr>
              <a:t>digitalmente competenti</a:t>
            </a:r>
            <a:r>
              <a:rPr i="1" lang="it">
                <a:solidFill>
                  <a:srgbClr val="54595F"/>
                </a:solidFill>
              </a:rPr>
              <a:t> è essenziale per consentire ai giovani di partecipare efficacemente a una </a:t>
            </a:r>
            <a:r>
              <a:rPr b="1" i="1" lang="it">
                <a:solidFill>
                  <a:srgbClr val="54595F"/>
                </a:solidFill>
              </a:rPr>
              <a:t>società e un’economia digitalizzate</a:t>
            </a:r>
            <a:r>
              <a:rPr i="1" lang="it">
                <a:solidFill>
                  <a:srgbClr val="54595F"/>
                </a:solidFill>
              </a:rPr>
              <a:t>; non dedicarsi a queste competenze rischia di esacerbare il divario digitale e perpetuare le disparità esistenti.»</a:t>
            </a:r>
            <a:endParaRPr i="1" sz="9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>
            <a:off x="668225" y="4274350"/>
            <a:ext cx="8077800" cy="7506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«Imparare a nuotare nell’oceano digitale. E’ qui che inizia il </a:t>
            </a:r>
            <a:r>
              <a:rPr b="1" i="1" lang="it">
                <a:solidFill>
                  <a:srgbClr val="54595F"/>
                </a:solidFill>
              </a:rPr>
              <a:t>compito della Scuola</a:t>
            </a:r>
            <a:r>
              <a:rPr i="1" lang="it">
                <a:solidFill>
                  <a:srgbClr val="54595F"/>
                </a:solidFill>
              </a:rPr>
              <a:t>: nel favorire il raggiungimento di livelli di </a:t>
            </a:r>
            <a:r>
              <a:rPr b="1" i="1" lang="it">
                <a:solidFill>
                  <a:srgbClr val="54595F"/>
                </a:solidFill>
              </a:rPr>
              <a:t>competenza digitale</a:t>
            </a:r>
            <a:r>
              <a:rPr i="1" lang="it">
                <a:solidFill>
                  <a:srgbClr val="54595F"/>
                </a:solidFill>
              </a:rPr>
              <a:t> adeguati.»</a:t>
            </a:r>
            <a:endParaRPr i="1" sz="9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19" name="Google Shape;319;p39"/>
          <p:cNvSpPr txBox="1"/>
          <p:nvPr>
            <p:ph idx="1" type="body"/>
          </p:nvPr>
        </p:nvSpPr>
        <p:spPr>
          <a:xfrm>
            <a:off x="668225" y="616575"/>
            <a:ext cx="7810200" cy="1012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«Il </a:t>
            </a:r>
            <a:r>
              <a:rPr b="1" i="1" lang="it">
                <a:solidFill>
                  <a:srgbClr val="54595F"/>
                </a:solidFill>
              </a:rPr>
              <a:t>benessere</a:t>
            </a:r>
            <a:r>
              <a:rPr i="1" lang="it">
                <a:solidFill>
                  <a:srgbClr val="54595F"/>
                </a:solidFill>
              </a:rPr>
              <a:t> nell’era di Internet: il digitale come alleato.</a:t>
            </a:r>
            <a:endParaRPr i="1">
              <a:solidFill>
                <a:srgbClr val="54595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Le tecnologie digitali sono risorse in grado di favorire l’espressione di sé, la ricerca di informazioni, la socializzazione e, nei momenti di bisogno, la richiesta d’aiuto.»</a:t>
            </a:r>
            <a:endParaRPr i="1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>
            <a:off x="668225" y="1791975"/>
            <a:ext cx="7810200" cy="1012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«L’</a:t>
            </a:r>
            <a:r>
              <a:rPr b="1" i="1" lang="it">
                <a:solidFill>
                  <a:srgbClr val="54595F"/>
                </a:solidFill>
              </a:rPr>
              <a:t>educazione del futuro</a:t>
            </a:r>
            <a:r>
              <a:rPr i="1" lang="it">
                <a:solidFill>
                  <a:srgbClr val="54595F"/>
                </a:solidFill>
              </a:rPr>
              <a:t>: </a:t>
            </a:r>
            <a:r>
              <a:rPr b="1" i="1" lang="it">
                <a:solidFill>
                  <a:srgbClr val="54595F"/>
                </a:solidFill>
              </a:rPr>
              <a:t>gamification</a:t>
            </a:r>
            <a:r>
              <a:rPr i="1" lang="it">
                <a:solidFill>
                  <a:srgbClr val="54595F"/>
                </a:solidFill>
              </a:rPr>
              <a:t>, </a:t>
            </a:r>
            <a:r>
              <a:rPr b="1" i="1" lang="it">
                <a:solidFill>
                  <a:srgbClr val="54595F"/>
                </a:solidFill>
              </a:rPr>
              <a:t>robot</a:t>
            </a:r>
            <a:r>
              <a:rPr i="1" lang="it">
                <a:solidFill>
                  <a:srgbClr val="54595F"/>
                </a:solidFill>
              </a:rPr>
              <a:t> e </a:t>
            </a:r>
            <a:r>
              <a:rPr b="1" i="1" lang="it">
                <a:solidFill>
                  <a:srgbClr val="54595F"/>
                </a:solidFill>
              </a:rPr>
              <a:t>blockchain</a:t>
            </a:r>
            <a:endParaRPr b="1" i="1">
              <a:solidFill>
                <a:srgbClr val="54595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54595F"/>
                </a:solidFill>
              </a:rPr>
              <a:t>I ricercatori del Progetto L2TOR ritengono ad esempio che un </a:t>
            </a:r>
            <a:r>
              <a:rPr b="1" i="1" lang="it">
                <a:solidFill>
                  <a:srgbClr val="54595F"/>
                </a:solidFill>
              </a:rPr>
              <a:t>robot</a:t>
            </a:r>
            <a:r>
              <a:rPr i="1" lang="it">
                <a:solidFill>
                  <a:srgbClr val="54595F"/>
                </a:solidFill>
              </a:rPr>
              <a:t> possa essere utilizzato come tutor, come assistente degli insegnanti e come compagno di studio.»  (</a:t>
            </a:r>
            <a:r>
              <a:rPr i="1" lang="it" u="sng">
                <a:solidFill>
                  <a:schemeClr val="hlink"/>
                </a:solidFill>
                <a:hlinkClick r:id="rId3"/>
              </a:rPr>
              <a:t>video</a:t>
            </a:r>
            <a:r>
              <a:rPr i="1" lang="it">
                <a:solidFill>
                  <a:srgbClr val="54595F"/>
                </a:solidFill>
              </a:rPr>
              <a:t>)</a:t>
            </a:r>
            <a:endParaRPr i="1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4595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pic>
        <p:nvPicPr>
          <p:cNvPr id="321" name="Google Shape;3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697" y="2888000"/>
            <a:ext cx="2839325" cy="18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000" y="2888000"/>
            <a:ext cx="2839325" cy="186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Alcune domande sul futuro dei nostri ragazzi</a:t>
            </a:r>
            <a:endParaRPr/>
          </a:p>
        </p:txBody>
      </p:sp>
      <p:sp>
        <p:nvSpPr>
          <p:cNvPr id="328" name="Google Shape;328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29" name="Google Shape;329;p40"/>
          <p:cNvSpPr txBox="1"/>
          <p:nvPr>
            <p:ph idx="1" type="body"/>
          </p:nvPr>
        </p:nvSpPr>
        <p:spPr>
          <a:xfrm>
            <a:off x="612175" y="1291575"/>
            <a:ext cx="8187900" cy="24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Siamo di fronte a cambiamenti epocali, è lecito e doveroso porsi qualche domanda: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Introdurre il digitale in giovane età </a:t>
            </a:r>
            <a:r>
              <a:rPr b="1" lang="it">
                <a:solidFill>
                  <a:srgbClr val="000000"/>
                </a:solidFill>
              </a:rPr>
              <a:t>migliora le competenze</a:t>
            </a:r>
            <a:r>
              <a:rPr lang="it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Conviene prediligere lo studio di materie </a:t>
            </a:r>
            <a:r>
              <a:rPr b="1" lang="it">
                <a:solidFill>
                  <a:srgbClr val="000000"/>
                </a:solidFill>
              </a:rPr>
              <a:t>scientifiche</a:t>
            </a:r>
            <a:r>
              <a:rPr lang="it">
                <a:solidFill>
                  <a:srgbClr val="000000"/>
                </a:solidFill>
              </a:rPr>
              <a:t> a scapito di quelle </a:t>
            </a:r>
            <a:r>
              <a:rPr b="1" lang="it">
                <a:solidFill>
                  <a:srgbClr val="000000"/>
                </a:solidFill>
              </a:rPr>
              <a:t>umanistiche</a:t>
            </a:r>
            <a:r>
              <a:rPr lang="it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Il </a:t>
            </a:r>
            <a:r>
              <a:rPr b="1" lang="it">
                <a:solidFill>
                  <a:srgbClr val="333333"/>
                </a:solidFill>
              </a:rPr>
              <a:t>progresso</a:t>
            </a:r>
            <a:r>
              <a:rPr lang="it">
                <a:solidFill>
                  <a:srgbClr val="000000"/>
                </a:solidFill>
              </a:rPr>
              <a:t> digitale porterà benessere economico e sociale?</a:t>
            </a:r>
            <a:endParaRPr/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L’</a:t>
            </a:r>
            <a:r>
              <a:rPr b="1" lang="it">
                <a:solidFill>
                  <a:srgbClr val="333333"/>
                </a:solidFill>
              </a:rPr>
              <a:t>intelligenza artificiale</a:t>
            </a:r>
            <a:r>
              <a:rPr b="1" lang="it">
                <a:solidFill>
                  <a:schemeClr val="accent3"/>
                </a:solidFill>
              </a:rPr>
              <a:t> </a:t>
            </a:r>
            <a:r>
              <a:rPr lang="it">
                <a:solidFill>
                  <a:srgbClr val="000000"/>
                </a:solidFill>
              </a:rPr>
              <a:t>aiuterà o sostituirà l’uomo?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it">
                <a:solidFill>
                  <a:srgbClr val="000000"/>
                </a:solidFill>
              </a:rPr>
              <a:t>A chi appartiene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lang="it">
                <a:solidFill>
                  <a:srgbClr val="000000"/>
                </a:solidFill>
              </a:rPr>
              <a:t> la tecnologia? Se il digitale è così strategico perché non è una risorsa pubblica?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 nativi digitali riusciranno a concepire un mondo a </a:t>
            </a:r>
            <a:r>
              <a:rPr b="1" lang="it">
                <a:solidFill>
                  <a:srgbClr val="000000"/>
                </a:solidFill>
              </a:rPr>
              <a:t>dimensione umana</a:t>
            </a:r>
            <a:r>
              <a:rPr lang="it">
                <a:solidFill>
                  <a:srgbClr val="000000"/>
                </a:solidFill>
              </a:rPr>
              <a:t> e a distinguere il </a:t>
            </a:r>
            <a:r>
              <a:rPr b="1" lang="it">
                <a:solidFill>
                  <a:srgbClr val="000000"/>
                </a:solidFill>
              </a:rPr>
              <a:t>reale </a:t>
            </a:r>
            <a:r>
              <a:rPr lang="it">
                <a:solidFill>
                  <a:srgbClr val="000000"/>
                </a:solidFill>
              </a:rPr>
              <a:t>dal </a:t>
            </a:r>
            <a:r>
              <a:rPr b="1" lang="it">
                <a:solidFill>
                  <a:srgbClr val="000000"/>
                </a:solidFill>
              </a:rPr>
              <a:t>virtuale</a:t>
            </a:r>
            <a:r>
              <a:rPr lang="it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it">
                <a:solidFill>
                  <a:srgbClr val="000000"/>
                </a:solidFill>
              </a:rPr>
              <a:t>I bambini sapranno ancora chiedere i </a:t>
            </a:r>
            <a:r>
              <a:rPr b="1" lang="it">
                <a:solidFill>
                  <a:srgbClr val="000000"/>
                </a:solidFill>
              </a:rPr>
              <a:t>perché</a:t>
            </a:r>
            <a:r>
              <a:rPr lang="it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0" name="Google Shape;3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775" y="3733275"/>
            <a:ext cx="2498926" cy="1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 txBox="1"/>
          <p:nvPr>
            <p:ph idx="1" type="body"/>
          </p:nvPr>
        </p:nvSpPr>
        <p:spPr>
          <a:xfrm>
            <a:off x="4303025" y="4004225"/>
            <a:ext cx="3496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chemeClr val="dk1"/>
                </a:solidFill>
              </a:rPr>
              <a:t>… e le vostre??? …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7650" y="1645125"/>
            <a:ext cx="76887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Partiamo dai risultati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di un’indagine svolta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da un ramo del </a:t>
            </a:r>
            <a:r>
              <a:rPr lang="it" sz="2400">
                <a:solidFill>
                  <a:schemeClr val="accent3"/>
                </a:solidFill>
              </a:rPr>
              <a:t>Parlamento italiano</a:t>
            </a:r>
            <a:endParaRPr sz="24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fra giugno 2019 e giugno 2021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3811850"/>
            <a:ext cx="7688700" cy="72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Settima Commissione del Senato</a:t>
            </a:r>
            <a:endParaRPr b="1" sz="1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1367775"/>
            <a:ext cx="81507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Sono stati interpellati </a:t>
            </a:r>
            <a:r>
              <a:rPr b="1" lang="it">
                <a:solidFill>
                  <a:srgbClr val="000000"/>
                </a:solidFill>
              </a:rPr>
              <a:t>neurologi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b="1" lang="it">
                <a:solidFill>
                  <a:srgbClr val="000000"/>
                </a:solidFill>
              </a:rPr>
              <a:t>psichiatri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b="1" lang="it">
                <a:solidFill>
                  <a:srgbClr val="000000"/>
                </a:solidFill>
              </a:rPr>
              <a:t>psicologi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b="1" lang="it">
                <a:solidFill>
                  <a:srgbClr val="000000"/>
                </a:solidFill>
              </a:rPr>
              <a:t>pedagogisti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b="1" lang="it">
                <a:solidFill>
                  <a:srgbClr val="000000"/>
                </a:solidFill>
              </a:rPr>
              <a:t>grafologi, </a:t>
            </a:r>
            <a:r>
              <a:rPr lang="it">
                <a:solidFill>
                  <a:srgbClr val="000000"/>
                </a:solidFill>
              </a:rPr>
              <a:t>esponenti delle </a:t>
            </a:r>
            <a:r>
              <a:rPr b="1" lang="it">
                <a:solidFill>
                  <a:srgbClr val="000000"/>
                </a:solidFill>
              </a:rPr>
              <a:t>forze dell’ordine</a:t>
            </a:r>
            <a:r>
              <a:rPr lang="it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Al termine è stato approvato </a:t>
            </a:r>
            <a:r>
              <a:rPr b="1" lang="it">
                <a:solidFill>
                  <a:srgbClr val="333333"/>
                </a:solidFill>
                <a:highlight>
                  <a:srgbClr val="FFFFFF"/>
                </a:highlight>
              </a:rPr>
              <a:t>ALL’UNANIMITÀ</a:t>
            </a:r>
            <a:r>
              <a:rPr lang="it">
                <a:solidFill>
                  <a:srgbClr val="000000"/>
                </a:solidFill>
              </a:rPr>
              <a:t> il documento: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</a:rPr>
              <a:t>“Indagine conoscitiva sull’impatto del digitale sugli studenti, con particolare riferimento ai processi di apprendimento”</a:t>
            </a:r>
            <a:endParaRPr b="1" sz="1900"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Settima Commissione del Senato</a:t>
            </a:r>
            <a:endParaRPr sz="1600"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902200" y="3281000"/>
            <a:ext cx="4072800" cy="17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Si riportano di seguito alcuni passaggi significativi degli interventi.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Interventi completi, video e immagini disponibili su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https://www.senato.it/Leg18/3545?indagine=16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475" y="2952075"/>
            <a:ext cx="3897298" cy="19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Manfred Spitzer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400900" y="1524950"/>
            <a:ext cx="6086700" cy="3448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«… gli smartphone non sono mai stati valutati seriamente per le c</a:t>
            </a:r>
            <a:r>
              <a:rPr i="1" lang="it" sz="1200">
                <a:solidFill>
                  <a:schemeClr val="dk2"/>
                </a:solidFill>
              </a:rPr>
              <a:t>onseguenze sulla salute, sull’istruzione, sulla società. Queste </a:t>
            </a:r>
            <a:r>
              <a:rPr b="1" i="1" lang="it" sz="1200">
                <a:solidFill>
                  <a:schemeClr val="dk2"/>
                </a:solidFill>
              </a:rPr>
              <a:t>conseguenze</a:t>
            </a:r>
            <a:r>
              <a:rPr i="1" lang="it" sz="1200">
                <a:solidFill>
                  <a:schemeClr val="dk2"/>
                </a:solidFill>
              </a:rPr>
              <a:t> non volute sono in realtà </a:t>
            </a:r>
            <a:r>
              <a:rPr b="1" i="1" lang="it" sz="1200">
                <a:solidFill>
                  <a:schemeClr val="dk2"/>
                </a:solidFill>
              </a:rPr>
              <a:t>molto gravi </a:t>
            </a:r>
            <a:r>
              <a:rPr i="1" lang="it" sz="1200">
                <a:solidFill>
                  <a:schemeClr val="dk2"/>
                </a:solidFill>
              </a:rPr>
              <a:t>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per quanto riguarda il corpo dalla </a:t>
            </a:r>
            <a:r>
              <a:rPr b="1" i="1" lang="it" sz="1200">
                <a:solidFill>
                  <a:schemeClr val="dk2"/>
                </a:solidFill>
              </a:rPr>
              <a:t>cattiva postura</a:t>
            </a:r>
            <a:r>
              <a:rPr i="1" lang="it" sz="1200">
                <a:solidFill>
                  <a:schemeClr val="dk2"/>
                </a:solidFill>
              </a:rPr>
              <a:t> al </a:t>
            </a:r>
            <a:r>
              <a:rPr b="1" i="1" lang="it" sz="1200">
                <a:solidFill>
                  <a:schemeClr val="dk2"/>
                </a:solidFill>
              </a:rPr>
              <a:t>sovrappeso</a:t>
            </a:r>
            <a:r>
              <a:rPr i="1" lang="it" sz="1200">
                <a:solidFill>
                  <a:schemeClr val="dk2"/>
                </a:solidFill>
              </a:rPr>
              <a:t>, al </a:t>
            </a:r>
            <a:r>
              <a:rPr b="1" i="1" lang="it" sz="1200">
                <a:solidFill>
                  <a:schemeClr val="dk2"/>
                </a:solidFill>
              </a:rPr>
              <a:t>diabete</a:t>
            </a:r>
            <a:r>
              <a:rPr i="1" lang="it" sz="1200">
                <a:solidFill>
                  <a:schemeClr val="dk2"/>
                </a:solidFill>
              </a:rPr>
              <a:t>, all’i</a:t>
            </a:r>
            <a:r>
              <a:rPr b="1" i="1" lang="it" sz="1200">
                <a:solidFill>
                  <a:schemeClr val="dk2"/>
                </a:solidFill>
              </a:rPr>
              <a:t>pertensione</a:t>
            </a:r>
            <a:r>
              <a:rPr i="1" lang="it" sz="1200">
                <a:solidFill>
                  <a:schemeClr val="dk2"/>
                </a:solidFill>
              </a:rPr>
              <a:t>. C’è un’ampia evidenza nella letteratura medica che l’</a:t>
            </a:r>
            <a:r>
              <a:rPr b="1" i="1" lang="it" sz="1200">
                <a:solidFill>
                  <a:schemeClr val="dk2"/>
                </a:solidFill>
              </a:rPr>
              <a:t>i</a:t>
            </a:r>
            <a:r>
              <a:rPr b="1" i="1" lang="it" sz="1200">
                <a:solidFill>
                  <a:schemeClr val="dk2"/>
                </a:solidFill>
              </a:rPr>
              <a:t>nsonnia</a:t>
            </a:r>
            <a:r>
              <a:rPr i="1" lang="it" sz="1200">
                <a:solidFill>
                  <a:schemeClr val="dk2"/>
                </a:solidFill>
              </a:rPr>
              <a:t> porti all’aumento dei disturbi legati al diabete e il diabete all’aumento di ictus e infarti nella popolazione. Lo stesso vale per l’</a:t>
            </a:r>
            <a:r>
              <a:rPr b="1" i="1" lang="it" sz="1200">
                <a:solidFill>
                  <a:schemeClr val="dk2"/>
                </a:solidFill>
              </a:rPr>
              <a:t>ipertensione</a:t>
            </a:r>
            <a:r>
              <a:rPr i="1" lang="it" sz="1200">
                <a:solidFill>
                  <a:schemeClr val="dk2"/>
                </a:solidFill>
              </a:rPr>
              <a:t> e per la </a:t>
            </a:r>
            <a:r>
              <a:rPr b="1" i="1" lang="it" sz="1200">
                <a:solidFill>
                  <a:schemeClr val="dk2"/>
                </a:solidFill>
              </a:rPr>
              <a:t>miopia</a:t>
            </a:r>
            <a:r>
              <a:rPr i="1" lang="it" sz="1200">
                <a:solidFill>
                  <a:schemeClr val="dk2"/>
                </a:solidFill>
              </a:rPr>
              <a:t>. La miopia comporta il </a:t>
            </a:r>
            <a:r>
              <a:rPr b="1" i="1" lang="it" sz="1200">
                <a:solidFill>
                  <a:schemeClr val="dk2"/>
                </a:solidFill>
              </a:rPr>
              <a:t>rischio di cecità</a:t>
            </a:r>
            <a:r>
              <a:rPr i="1" lang="it" sz="1200">
                <a:solidFill>
                  <a:schemeClr val="dk2"/>
                </a:solidFill>
              </a:rPr>
              <a:t> in età avanzata 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abbiamo una </a:t>
            </a:r>
            <a:r>
              <a:rPr b="1" i="1" lang="it" sz="1200">
                <a:solidFill>
                  <a:schemeClr val="dk2"/>
                </a:solidFill>
              </a:rPr>
              <a:t>diminuzione dell’istruzione</a:t>
            </a:r>
            <a:r>
              <a:rPr i="1" lang="it" sz="1200">
                <a:solidFill>
                  <a:schemeClr val="dk2"/>
                </a:solidFill>
              </a:rPr>
              <a:t>, ovvero un </a:t>
            </a:r>
            <a:r>
              <a:rPr b="1" i="1" lang="it" sz="1200">
                <a:solidFill>
                  <a:schemeClr val="dk2"/>
                </a:solidFill>
              </a:rPr>
              <a:t>calo dell’attenzione</a:t>
            </a:r>
            <a:r>
              <a:rPr i="1" lang="it" sz="1200">
                <a:solidFill>
                  <a:schemeClr val="dk2"/>
                </a:solidFill>
              </a:rPr>
              <a:t>, dell’</a:t>
            </a:r>
            <a:r>
              <a:rPr b="1" i="1" lang="it" sz="1200">
                <a:solidFill>
                  <a:schemeClr val="dk2"/>
                </a:solidFill>
              </a:rPr>
              <a:t>apprendimento</a:t>
            </a:r>
            <a:r>
              <a:rPr i="1" lang="it" sz="1200">
                <a:solidFill>
                  <a:schemeClr val="dk2"/>
                </a:solidFill>
              </a:rPr>
              <a:t>, della conoscenza e una maggiore incidenza della </a:t>
            </a:r>
            <a:r>
              <a:rPr b="1" i="1" lang="it" sz="1200">
                <a:solidFill>
                  <a:schemeClr val="dk2"/>
                </a:solidFill>
              </a:rPr>
              <a:t>demenza</a:t>
            </a:r>
            <a:r>
              <a:rPr i="1" lang="it" sz="1200">
                <a:solidFill>
                  <a:schemeClr val="dk2"/>
                </a:solidFill>
              </a:rPr>
              <a:t>. Sono  stati  presi  in  esame  7.000  adolescenti cinesi  e  si  è visto che tanto maggiore era il tempo passato allo smartphone, tanto maggiore era la probabilità di soffrire di </a:t>
            </a:r>
            <a:r>
              <a:rPr b="1" i="1" lang="it" sz="1200">
                <a:solidFill>
                  <a:schemeClr val="dk2"/>
                </a:solidFill>
              </a:rPr>
              <a:t>iperattività</a:t>
            </a:r>
            <a:r>
              <a:rPr i="1" lang="it" sz="1200">
                <a:solidFill>
                  <a:schemeClr val="dk2"/>
                </a:solidFill>
              </a:rPr>
              <a:t> e di disturbi dell’apprendimento (</a:t>
            </a:r>
            <a:r>
              <a:rPr b="1" i="1" lang="it" sz="1200">
                <a:solidFill>
                  <a:schemeClr val="dk2"/>
                </a:solidFill>
              </a:rPr>
              <a:t>ADHD</a:t>
            </a:r>
            <a:r>
              <a:rPr i="1" lang="it" sz="1200">
                <a:solidFill>
                  <a:schemeClr val="dk2"/>
                </a:solidFill>
              </a:rPr>
              <a:t>) 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732075" y="989750"/>
            <a:ext cx="7110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</a:rPr>
              <a:t>n</a:t>
            </a:r>
            <a:r>
              <a:rPr lang="it" sz="1000">
                <a:solidFill>
                  <a:srgbClr val="000000"/>
                </a:solidFill>
              </a:rPr>
              <a:t>europsichiatra, già docente ad Harvard, dirige la Clinica psichiatrica e il Centro per le Neuroscienze e l'Apprendimento</a:t>
            </a:r>
            <a:r>
              <a:rPr lang="it" sz="1000">
                <a:solidFill>
                  <a:srgbClr val="000000"/>
                </a:solidFill>
              </a:rPr>
              <a:t> dell'Università di Ulm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7823" y="3208525"/>
            <a:ext cx="2355576" cy="15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825" y="1581550"/>
            <a:ext cx="2355576" cy="157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23250" y="582200"/>
            <a:ext cx="8497500" cy="2104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ci raccontano che è un importante strumento di apprendimento: non è  vero.  E` soprattutto  uno </a:t>
            </a:r>
            <a:r>
              <a:rPr b="1" i="1" lang="it" sz="1200">
                <a:solidFill>
                  <a:schemeClr val="dk2"/>
                </a:solidFill>
              </a:rPr>
              <a:t>strumento di  distrazione</a:t>
            </a:r>
            <a:r>
              <a:rPr i="1" lang="it" sz="1200">
                <a:solidFill>
                  <a:schemeClr val="dk2"/>
                </a:solidFill>
              </a:rPr>
              <a:t>. 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La </a:t>
            </a:r>
            <a:r>
              <a:rPr b="1" i="1" lang="it" sz="1200">
                <a:solidFill>
                  <a:schemeClr val="dk2"/>
                </a:solidFill>
              </a:rPr>
              <a:t>Germania</a:t>
            </a:r>
            <a:r>
              <a:rPr i="1" lang="it" sz="1200">
                <a:solidFill>
                  <a:schemeClr val="dk2"/>
                </a:solidFill>
              </a:rPr>
              <a:t> ha speso 5 miliardi di euro per avere sistemi wireless nelle classi e ha assegnato un computer a ogni ragazzino. Il server controlla quello che fa ogni studente. Dopo 15 settimane il risultato è che il 34% del tempo del corso è stato speso per </a:t>
            </a:r>
            <a:r>
              <a:rPr b="1" i="1" lang="it" sz="1200">
                <a:solidFill>
                  <a:schemeClr val="dk2"/>
                </a:solidFill>
              </a:rPr>
              <a:t>usi non accademici</a:t>
            </a:r>
            <a:r>
              <a:rPr i="1" lang="it" sz="1200">
                <a:solidFill>
                  <a:schemeClr val="dk2"/>
                </a:solidFill>
              </a:rPr>
              <a:t>: gli studenti hanno passato tempo su Facebook, fatto shopping, letto email, chattato 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all’</a:t>
            </a:r>
            <a:r>
              <a:rPr b="1" i="1" lang="it" sz="1200">
                <a:solidFill>
                  <a:schemeClr val="dk2"/>
                </a:solidFill>
              </a:rPr>
              <a:t>Accademia militare americana</a:t>
            </a:r>
            <a:r>
              <a:rPr i="1" lang="it" sz="1200">
                <a:solidFill>
                  <a:schemeClr val="dk2"/>
                </a:solidFill>
              </a:rPr>
              <a:t> di West Point è stato condotto uno studio randomizzato su 50 classi e 726 studenti: 17 classi hanno ricevuto un laptop e un tablet, 15 soltanto un tablet e 18 nulla. Hanno lavorato insieme un intero semestre. Il risultato e` stato chiarissimo: gli studenti che </a:t>
            </a:r>
            <a:r>
              <a:rPr b="1" i="1" lang="it" sz="1200">
                <a:solidFill>
                  <a:schemeClr val="dk2"/>
                </a:solidFill>
              </a:rPr>
              <a:t>non avevano mezzi digitali</a:t>
            </a:r>
            <a:r>
              <a:rPr i="1" lang="it" sz="1200">
                <a:solidFill>
                  <a:schemeClr val="dk2"/>
                </a:solidFill>
              </a:rPr>
              <a:t> sono risultati del </a:t>
            </a:r>
            <a:r>
              <a:rPr b="1" i="1" lang="it" sz="1200">
                <a:solidFill>
                  <a:schemeClr val="dk2"/>
                </a:solidFill>
              </a:rPr>
              <a:t>20% migliori </a:t>
            </a:r>
            <a:r>
              <a:rPr i="1" lang="it" sz="1200">
                <a:solidFill>
                  <a:schemeClr val="dk2"/>
                </a:solidFill>
              </a:rPr>
              <a:t>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00" y="2797575"/>
            <a:ext cx="3834758" cy="21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200950" y="3289575"/>
            <a:ext cx="4619700" cy="1120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nel 2015 lo studio </a:t>
            </a:r>
            <a:r>
              <a:rPr b="1" i="1" lang="it" sz="1200">
                <a:solidFill>
                  <a:schemeClr val="dk2"/>
                </a:solidFill>
              </a:rPr>
              <a:t>PISA</a:t>
            </a:r>
            <a:r>
              <a:rPr i="1" lang="it" sz="1200">
                <a:solidFill>
                  <a:schemeClr val="dk2"/>
                </a:solidFill>
              </a:rPr>
              <a:t> ha osservato il r</a:t>
            </a:r>
            <a:r>
              <a:rPr b="1" i="1" lang="it" sz="1200">
                <a:solidFill>
                  <a:schemeClr val="dk2"/>
                </a:solidFill>
              </a:rPr>
              <a:t>endimento dei quindicenni</a:t>
            </a:r>
            <a:r>
              <a:rPr i="1" lang="it" sz="1200">
                <a:solidFill>
                  <a:schemeClr val="dk2"/>
                </a:solidFill>
              </a:rPr>
              <a:t> in circa 50 Paesi. I grafici mostrano che più` un  Paese  ha  speso  per  la  digitalizzazione  e  meno  si  è sviluppato negli ultimi 10 anni.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43700" y="699925"/>
            <a:ext cx="5444700" cy="36312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altre sei ricerche hanno dimostrato chiaramente che gli studenti che non vanno bene peggiorano molto quando si introducono i computer nelle scuole, mentre quelli che vanno meglio non modificano il loro rendimento … 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aumenta il divario di apprendimento tra chi ha e chi non ha. Quindi l’</a:t>
            </a:r>
            <a:r>
              <a:rPr b="1" i="1" lang="it" sz="1200">
                <a:solidFill>
                  <a:schemeClr val="dk2"/>
                </a:solidFill>
              </a:rPr>
              <a:t>idea di digitalizzare per dare una chance ai poveri è sbagliata</a:t>
            </a:r>
            <a:r>
              <a:rPr i="1" lang="it" sz="1200">
                <a:solidFill>
                  <a:schemeClr val="dk2"/>
                </a:solidFill>
              </a:rPr>
              <a:t>; la digitalizzazione toglie le possibilità` ai poveri, non gliele da`…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 … centinaia di studi giungono alla stessa conclusione: </a:t>
            </a:r>
            <a:r>
              <a:rPr b="1" i="1" lang="it" sz="1200">
                <a:solidFill>
                  <a:schemeClr val="dk2"/>
                </a:solidFill>
              </a:rPr>
              <a:t>si impara di meno utilizzando i libri di testo elettronici </a:t>
            </a:r>
            <a:r>
              <a:rPr i="1" lang="it" sz="1200">
                <a:solidFill>
                  <a:schemeClr val="dk2"/>
                </a:solidFill>
              </a:rPr>
              <a:t>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leggere da un </a:t>
            </a:r>
            <a:r>
              <a:rPr b="1" i="1" lang="it" sz="1200">
                <a:solidFill>
                  <a:schemeClr val="dk2"/>
                </a:solidFill>
              </a:rPr>
              <a:t>libro cartaceo consente di memorizzare meglio</a:t>
            </a:r>
            <a:r>
              <a:rPr i="1" lang="it" sz="1200">
                <a:solidFill>
                  <a:schemeClr val="dk2"/>
                </a:solidFill>
              </a:rPr>
              <a:t> rispetto alla lettura da uno schermo …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600" y="1177650"/>
            <a:ext cx="2993600" cy="267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Lamberto Maffei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253375" y="1555575"/>
            <a:ext cx="6474900" cy="15915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«… i ragazzi che non escono dalla loro stanza, in Giappone sono più di </a:t>
            </a:r>
            <a:r>
              <a:rPr b="1" i="1" lang="it" sz="1200">
                <a:solidFill>
                  <a:schemeClr val="dk2"/>
                </a:solidFill>
              </a:rPr>
              <a:t>2 milioni</a:t>
            </a:r>
            <a:r>
              <a:rPr i="1" lang="it" sz="1200">
                <a:solidFill>
                  <a:schemeClr val="dk2"/>
                </a:solidFill>
              </a:rPr>
              <a:t>. Sono  </a:t>
            </a:r>
            <a:r>
              <a:rPr b="1" i="1" lang="it" sz="1200">
                <a:solidFill>
                  <a:schemeClr val="dk2"/>
                </a:solidFill>
              </a:rPr>
              <a:t>meno  ribelli,</a:t>
            </a:r>
            <a:r>
              <a:rPr i="1" lang="it" sz="1200">
                <a:solidFill>
                  <a:schemeClr val="dk2"/>
                </a:solidFill>
              </a:rPr>
              <a:t> </a:t>
            </a:r>
            <a:r>
              <a:rPr b="1" i="1" lang="it" sz="1200">
                <a:solidFill>
                  <a:schemeClr val="dk2"/>
                </a:solidFill>
              </a:rPr>
              <a:t>più passivi</a:t>
            </a:r>
            <a:r>
              <a:rPr i="1" lang="it" sz="1200">
                <a:solidFill>
                  <a:schemeClr val="dk2"/>
                </a:solidFill>
              </a:rPr>
              <a:t>. Il fatto che stiano fermi provoca disturbi che vanno dal diabete alla </a:t>
            </a:r>
            <a:r>
              <a:rPr b="1" i="1" lang="it" sz="1200">
                <a:solidFill>
                  <a:schemeClr val="dk2"/>
                </a:solidFill>
              </a:rPr>
              <a:t>depressione</a:t>
            </a:r>
            <a:r>
              <a:rPr i="1" lang="it" sz="1200">
                <a:solidFill>
                  <a:schemeClr val="dk2"/>
                </a:solidFill>
              </a:rPr>
              <a:t>, oltre al fatto che non hanno un’attività sessuale. Il problema è proprio di </a:t>
            </a:r>
            <a:r>
              <a:rPr b="1" i="1" lang="it" sz="1200">
                <a:solidFill>
                  <a:schemeClr val="dk2"/>
                </a:solidFill>
              </a:rPr>
              <a:t>isolamento </a:t>
            </a:r>
            <a:r>
              <a:rPr i="1" lang="it" sz="1200">
                <a:solidFill>
                  <a:schemeClr val="dk2"/>
                </a:solidFill>
              </a:rPr>
              <a:t>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voglio insistere su un aspetto: lo </a:t>
            </a:r>
            <a:r>
              <a:rPr b="1" i="1" lang="it" sz="1200">
                <a:solidFill>
                  <a:schemeClr val="dk2"/>
                </a:solidFill>
              </a:rPr>
              <a:t>smartphone come droga</a:t>
            </a:r>
            <a:r>
              <a:rPr i="1" lang="it" sz="1200">
                <a:solidFill>
                  <a:schemeClr val="dk2"/>
                </a:solidFill>
              </a:rPr>
              <a:t>. Il cellulare diviene una ricompensa, </a:t>
            </a:r>
            <a:r>
              <a:rPr b="1" i="1" lang="it" sz="1200">
                <a:solidFill>
                  <a:schemeClr val="dk2"/>
                </a:solidFill>
              </a:rPr>
              <a:t>una piccola cocaina strumentale</a:t>
            </a:r>
            <a:r>
              <a:rPr i="1" lang="it" sz="1200">
                <a:solidFill>
                  <a:schemeClr val="dk2"/>
                </a:solidFill>
              </a:rPr>
              <a:t>, in quanto anche la cocaina agisce sulla </a:t>
            </a:r>
            <a:r>
              <a:rPr b="1" i="1" lang="it" sz="1200">
                <a:solidFill>
                  <a:schemeClr val="dk2"/>
                </a:solidFill>
              </a:rPr>
              <a:t>dopamina </a:t>
            </a:r>
            <a:r>
              <a:rPr i="1" lang="it" sz="1200">
                <a:solidFill>
                  <a:schemeClr val="dk2"/>
                </a:solidFill>
              </a:rPr>
              <a:t>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1667325" y="989750"/>
            <a:ext cx="7417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</a:rPr>
              <a:t>presidente </a:t>
            </a:r>
            <a:r>
              <a:rPr lang="it" sz="1000">
                <a:solidFill>
                  <a:srgbClr val="000000"/>
                </a:solidFill>
              </a:rPr>
              <a:t>della </a:t>
            </a:r>
            <a:r>
              <a:rPr lang="it" sz="1000">
                <a:solidFill>
                  <a:srgbClr val="000000"/>
                </a:solidFill>
              </a:rPr>
              <a:t>Fondazione "I Lincei per la Scuola", professore di Neurobiologia presso la Scuola Normale Superiore di Pisa, membro del Comitato di Neuroscienze del Ministero della Ricerca Scientifica e Tecnologica e dell'Istituto Europeo per la Paraplegia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675" y="1631675"/>
            <a:ext cx="2033325" cy="1439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253375" y="3215900"/>
            <a:ext cx="8625900" cy="18363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il </a:t>
            </a:r>
            <a:r>
              <a:rPr b="1" i="1" lang="it" sz="1200">
                <a:solidFill>
                  <a:schemeClr val="dk2"/>
                </a:solidFill>
              </a:rPr>
              <a:t>pensiero rapido </a:t>
            </a:r>
            <a:r>
              <a:rPr i="1" lang="it" sz="1200">
                <a:solidFill>
                  <a:schemeClr val="dk2"/>
                </a:solidFill>
              </a:rPr>
              <a:t>è diventato dominante. I giovani </a:t>
            </a:r>
            <a:r>
              <a:rPr b="1" i="1" lang="it" sz="1200">
                <a:solidFill>
                  <a:schemeClr val="dk2"/>
                </a:solidFill>
              </a:rPr>
              <a:t>non parlano più</a:t>
            </a:r>
            <a:r>
              <a:rPr i="1" lang="it" sz="1200">
                <a:solidFill>
                  <a:schemeClr val="dk2"/>
                </a:solidFill>
              </a:rPr>
              <a:t>. Ma </a:t>
            </a:r>
            <a:r>
              <a:rPr b="1" i="1" lang="it" sz="1200">
                <a:solidFill>
                  <a:schemeClr val="dk2"/>
                </a:solidFill>
              </a:rPr>
              <a:t>la parola è anche ragionare</a:t>
            </a:r>
            <a:r>
              <a:rPr i="1" lang="it" sz="1200">
                <a:solidFill>
                  <a:schemeClr val="dk2"/>
                </a:solidFill>
              </a:rPr>
              <a:t>, la parola è la base del pensiero …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2"/>
                </a:solidFill>
              </a:rPr>
              <a:t>… l’</a:t>
            </a:r>
            <a:r>
              <a:rPr b="1" i="1" lang="it" sz="1200">
                <a:solidFill>
                  <a:schemeClr val="dk2"/>
                </a:solidFill>
              </a:rPr>
              <a:t>intelligenza artificiale</a:t>
            </a:r>
            <a:r>
              <a:rPr i="1" lang="it" sz="1200">
                <a:solidFill>
                  <a:schemeClr val="dk2"/>
                </a:solidFill>
              </a:rPr>
              <a:t> ha come effetto collaterale quello di rendere l’</a:t>
            </a:r>
            <a:r>
              <a:rPr b="1" i="1" lang="it" sz="1200">
                <a:solidFill>
                  <a:schemeClr val="dk2"/>
                </a:solidFill>
              </a:rPr>
              <a:t>uomo irrilevante</a:t>
            </a:r>
            <a:r>
              <a:rPr i="1" lang="it" sz="1200">
                <a:solidFill>
                  <a:schemeClr val="dk2"/>
                </a:solidFill>
              </a:rPr>
              <a:t>, in quanto </a:t>
            </a:r>
            <a:r>
              <a:rPr b="1" i="1" lang="it" sz="1200">
                <a:solidFill>
                  <a:schemeClr val="dk2"/>
                </a:solidFill>
              </a:rPr>
              <a:t>sostituibile con algoritmi</a:t>
            </a:r>
            <a:r>
              <a:rPr i="1" lang="it" sz="1200">
                <a:solidFill>
                  <a:schemeClr val="dk2"/>
                </a:solidFill>
              </a:rPr>
              <a:t>. Nei </a:t>
            </a:r>
            <a:r>
              <a:rPr b="1" i="1" lang="it" sz="1200">
                <a:solidFill>
                  <a:schemeClr val="dk2"/>
                </a:solidFill>
              </a:rPr>
              <a:t>regimi dittatoriali la polizia impedisce di esprimere i pensieri</a:t>
            </a:r>
            <a:r>
              <a:rPr i="1" lang="it" sz="1200">
                <a:solidFill>
                  <a:schemeClr val="dk2"/>
                </a:solidFill>
              </a:rPr>
              <a:t>, </a:t>
            </a:r>
            <a:r>
              <a:rPr b="1" i="1" lang="it" sz="1200">
                <a:solidFill>
                  <a:schemeClr val="dk2"/>
                </a:solidFill>
              </a:rPr>
              <a:t>ma non impedisce di pensare</a:t>
            </a:r>
            <a:r>
              <a:rPr i="1" lang="it" sz="1200">
                <a:solidFill>
                  <a:schemeClr val="dk2"/>
                </a:solidFill>
              </a:rPr>
              <a:t>. L’intelligenza artificiale ti fa credere di esprimere esattamente ciò che è meglio per te, ma ha interferito e bloccato la libertà del tuo pensiero, perchè ti ha dato così tante informazioni che tu </a:t>
            </a:r>
            <a:r>
              <a:rPr b="1" i="1" lang="it" sz="1200">
                <a:solidFill>
                  <a:schemeClr val="dk2"/>
                </a:solidFill>
              </a:rPr>
              <a:t>pensi con quello che ti hanno detto e con quello che ti hanno infilato nel cervello</a:t>
            </a:r>
            <a:r>
              <a:rPr i="1" lang="it" sz="1200">
                <a:solidFill>
                  <a:schemeClr val="dk2"/>
                </a:solidFill>
              </a:rPr>
              <a:t>. Quindi, </a:t>
            </a:r>
            <a:r>
              <a:rPr b="1" i="1" lang="it" sz="1200">
                <a:solidFill>
                  <a:schemeClr val="dk2"/>
                </a:solidFill>
              </a:rPr>
              <a:t>non puoi pensare</a:t>
            </a:r>
            <a:r>
              <a:rPr i="1" lang="it" sz="1200">
                <a:solidFill>
                  <a:schemeClr val="dk2"/>
                </a:solidFill>
              </a:rPr>
              <a:t>, perchè ormai il tuo pensiero, come quello dei kamikaze, è modulato, alterato.»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1975" y="5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interventi - </a:t>
            </a:r>
            <a:r>
              <a:rPr lang="it">
                <a:solidFill>
                  <a:schemeClr val="dk1"/>
                </a:solidFill>
              </a:rPr>
              <a:t>Angela Biscaldi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702575" y="1380100"/>
            <a:ext cx="5207100" cy="3632700"/>
          </a:xfrm>
          <a:prstGeom prst="rect">
            <a:avLst/>
          </a:prstGeom>
          <a:solidFill>
            <a:srgbClr val="F9EFE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«… gli</a:t>
            </a:r>
            <a:r>
              <a:rPr b="1" i="1" lang="it" sz="1200">
                <a:solidFill>
                  <a:srgbClr val="000000"/>
                </a:solidFill>
              </a:rPr>
              <a:t> strumenti di comunicazione non sono neutri</a:t>
            </a:r>
            <a:r>
              <a:rPr i="1" lang="it" sz="1200">
                <a:solidFill>
                  <a:srgbClr val="000000"/>
                </a:solidFill>
              </a:rPr>
              <a:t>. Si sente spesso dire, quasi a giustificare il loro uso, che sono neutri e dipende dall’uso che se ne fa. In realtà ogni strumento orienta, </a:t>
            </a:r>
            <a:r>
              <a:rPr b="1" i="1" lang="it" sz="1200">
                <a:solidFill>
                  <a:srgbClr val="000000"/>
                </a:solidFill>
              </a:rPr>
              <a:t>modella e deforma la nostra percezione della realtà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la scuola dovrebbe far conoscere ai giovani </a:t>
            </a:r>
            <a:r>
              <a:rPr b="1" i="1" lang="it" sz="1200">
                <a:solidFill>
                  <a:srgbClr val="000000"/>
                </a:solidFill>
              </a:rPr>
              <a:t>le relazioni economiche tra Nord e Sud del mondo</a:t>
            </a:r>
            <a:r>
              <a:rPr i="1" lang="it" sz="1200">
                <a:solidFill>
                  <a:srgbClr val="000000"/>
                </a:solidFill>
              </a:rPr>
              <a:t>: le componenti che fanno funzionare i nostri smartphone sono spesso prodotte a </a:t>
            </a:r>
            <a:r>
              <a:rPr b="1" i="1" lang="it" sz="1200">
                <a:solidFill>
                  <a:srgbClr val="000000"/>
                </a:solidFill>
              </a:rPr>
              <a:t>costi umani altissimi </a:t>
            </a:r>
            <a:r>
              <a:rPr i="1" lang="it" sz="1200">
                <a:solidFill>
                  <a:srgbClr val="000000"/>
                </a:solidFill>
              </a:rPr>
              <a:t>…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… questi strumenti tendono a diventare delle protesi, hanno quella che si chiama un’</a:t>
            </a:r>
            <a:r>
              <a:rPr b="1" i="1" lang="it" sz="1200">
                <a:solidFill>
                  <a:srgbClr val="000000"/>
                </a:solidFill>
              </a:rPr>
              <a:t>azione di modellamento incomparabilmente superiore</a:t>
            </a:r>
            <a:r>
              <a:rPr i="1" lang="it" sz="1200">
                <a:solidFill>
                  <a:srgbClr val="000000"/>
                </a:solidFill>
              </a:rPr>
              <a:t> rispetto ai media che abbiamo conosciuto precedentemente, quindi sicuramente sono </a:t>
            </a:r>
            <a:r>
              <a:rPr b="1" i="1" lang="it" sz="1200">
                <a:solidFill>
                  <a:srgbClr val="000000"/>
                </a:solidFill>
              </a:rPr>
              <a:t>molto più pericolosi soprattutto in età evolutiva</a:t>
            </a:r>
            <a:r>
              <a:rPr i="1" lang="it" sz="1200">
                <a:solidFill>
                  <a:srgbClr val="000000"/>
                </a:solidFill>
              </a:rPr>
              <a:t>.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rgbClr val="000000"/>
                </a:solidFill>
              </a:rPr>
              <a:t>La strada da percorrere è </a:t>
            </a:r>
            <a:r>
              <a:rPr b="1" i="1" lang="it" sz="1200">
                <a:solidFill>
                  <a:srgbClr val="000000"/>
                </a:solidFill>
              </a:rPr>
              <a:t>responsabilizzare</a:t>
            </a:r>
            <a:r>
              <a:rPr i="1" lang="it" sz="1200">
                <a:solidFill>
                  <a:srgbClr val="000000"/>
                </a:solidFill>
              </a:rPr>
              <a:t>. Chi? </a:t>
            </a:r>
            <a:r>
              <a:rPr b="1" i="1" lang="it" sz="1200">
                <a:solidFill>
                  <a:srgbClr val="000000"/>
                </a:solidFill>
              </a:rPr>
              <a:t>In primo luogo le famiglie</a:t>
            </a:r>
            <a:r>
              <a:rPr i="1" lang="it" sz="1200">
                <a:solidFill>
                  <a:srgbClr val="000000"/>
                </a:solidFill>
              </a:rPr>
              <a:t>.»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1667325" y="989750"/>
            <a:ext cx="7331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</a:rPr>
              <a:t>docente di Antropologia culturale al Dipartimento di Scienze Sociali e Politiche dell'Università Statale di Milano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626" y="2510450"/>
            <a:ext cx="2103675" cy="110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043" y="1305487"/>
            <a:ext cx="1468907" cy="12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6975" y="3707169"/>
            <a:ext cx="2103674" cy="123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